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40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2" r:id="rId7"/>
    <p:sldId id="291" r:id="rId8"/>
    <p:sldId id="292" r:id="rId9"/>
    <p:sldId id="319" r:id="rId10"/>
    <p:sldId id="294" r:id="rId11"/>
    <p:sldId id="293" r:id="rId12"/>
    <p:sldId id="265" r:id="rId13"/>
    <p:sldId id="297" r:id="rId14"/>
    <p:sldId id="267" r:id="rId15"/>
    <p:sldId id="321" r:id="rId16"/>
    <p:sldId id="332" r:id="rId17"/>
    <p:sldId id="269" r:id="rId18"/>
    <p:sldId id="298" r:id="rId19"/>
    <p:sldId id="299" r:id="rId20"/>
    <p:sldId id="272" r:id="rId21"/>
    <p:sldId id="303" r:id="rId22"/>
    <p:sldId id="305" r:id="rId23"/>
    <p:sldId id="27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31" r:id="rId37"/>
    <p:sldId id="330" r:id="rId38"/>
    <p:sldId id="324" r:id="rId39"/>
    <p:sldId id="325" r:id="rId40"/>
    <p:sldId id="329" r:id="rId41"/>
    <p:sldId id="328" r:id="rId42"/>
    <p:sldId id="320" r:id="rId43"/>
    <p:sldId id="290" r:id="rId44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12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2121" autoAdjust="0"/>
  </p:normalViewPr>
  <p:slideViewPr>
    <p:cSldViewPr snapToGrid="0">
      <p:cViewPr varScale="1">
        <p:scale>
          <a:sx n="106" d="100"/>
          <a:sy n="106" d="100"/>
        </p:scale>
        <p:origin x="1518" y="144"/>
      </p:cViewPr>
      <p:guideLst>
        <p:guide pos="312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53077642693552"/>
          <c:y val="0.20228766521664954"/>
          <c:w val="0.71491053403721816"/>
          <c:h val="0.69467472834758182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355264"/>
        <c:axId val="99431168"/>
      </c:barChart>
      <c:catAx>
        <c:axId val="993552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9431168"/>
        <c:crosses val="autoZero"/>
        <c:auto val="1"/>
        <c:lblAlgn val="ctr"/>
        <c:lblOffset val="100"/>
        <c:noMultiLvlLbl val="0"/>
      </c:catAx>
      <c:valAx>
        <c:axId val="99431168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993552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76322303226879351"/>
          <c:y val="9.1736135710091649E-2"/>
          <c:w val="0"/>
          <c:h val="2.6584869929511718E-2"/>
        </c:manualLayout>
      </c:layout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сравнении с 2022 годом</a:t>
            </a:r>
          </a:p>
        </c:rich>
      </c:tx>
      <c:layout>
        <c:manualLayout>
          <c:xMode val="edge"/>
          <c:yMode val="edge"/>
          <c:x val="0.32694850557750504"/>
          <c:y val="9.11317248088437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351909706743852"/>
          <c:y val="0.18876388887465137"/>
          <c:w val="0.81039726770066778"/>
          <c:h val="0.74237189382570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7861976157827419E-3"/>
                  <c:y val="0.341497473113648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3AB-4297-BAF6-ED8BCE606D1C}"/>
                </c:ext>
              </c:extLst>
            </c:dLbl>
            <c:dLbl>
              <c:idx val="1"/>
              <c:layout>
                <c:manualLayout>
                  <c:x val="-4.8813236301254938E-17"/>
                  <c:y val="0.407070642317562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3AB-4297-BAF6-ED8BCE606D1C}"/>
                </c:ext>
              </c:extLst>
            </c:dLbl>
            <c:dLbl>
              <c:idx val="2"/>
              <c:layout>
                <c:manualLayout>
                  <c:x val="1.3930988078913454E-3"/>
                  <c:y val="0.335130430602266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3AB-4297-BAF6-ED8BCE606D1C}"/>
                </c:ext>
              </c:extLst>
            </c:dLbl>
            <c:dLbl>
              <c:idx val="3"/>
              <c:layout>
                <c:manualLayout>
                  <c:x val="1.5167226154891602E-3"/>
                  <c:y val="0.357389665305239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3AB-4297-BAF6-ED8BCE606D1C}"/>
                </c:ext>
              </c:extLst>
            </c:dLbl>
            <c:dLbl>
              <c:idx val="4"/>
              <c:layout>
                <c:manualLayout>
                  <c:x val="-2.6625709197777864E-3"/>
                  <c:y val="0.41144774599839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3AB-4297-BAF6-ED8BCE606D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Лист1!$A$3:$A$7</c:f>
              <c:strCache>
                <c:ptCount val="4"/>
                <c:pt idx="0">
                  <c:v>2022г.</c:v>
                </c:pt>
                <c:pt idx="1">
                  <c:v>2023г.</c:v>
                </c:pt>
                <c:pt idx="2">
                  <c:v>2024.г</c:v>
                </c:pt>
                <c:pt idx="3">
                  <c:v>2025г.</c:v>
                </c:pt>
              </c:strCache>
            </c:strRef>
          </c:cat>
          <c:val>
            <c:numRef>
              <c:f>Лист1!$B$3:$B$7</c:f>
              <c:numCache>
                <c:formatCode>#,##0.00</c:formatCode>
                <c:ptCount val="5"/>
                <c:pt idx="0">
                  <c:v>3609889</c:v>
                </c:pt>
                <c:pt idx="1">
                  <c:v>4005505.95</c:v>
                </c:pt>
                <c:pt idx="2">
                  <c:v>3192173.8</c:v>
                </c:pt>
                <c:pt idx="3">
                  <c:v>3400842.15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AB-4297-BAF6-ED8BCE606D1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4406618150627469E-17"/>
                  <c:y val="0.315555555555555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3AB-4297-BAF6-ED8BCE606D1C}"/>
                </c:ext>
              </c:extLst>
            </c:dLbl>
            <c:dLbl>
              <c:idx val="1"/>
              <c:layout>
                <c:manualLayout>
                  <c:x val="0"/>
                  <c:y val="0.402693538636728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3AB-4297-BAF6-ED8BCE606D1C}"/>
                </c:ext>
              </c:extLst>
            </c:dLbl>
            <c:dLbl>
              <c:idx val="2"/>
              <c:layout>
                <c:manualLayout>
                  <c:x val="3.9938058658674008E-3"/>
                  <c:y val="0.329144223816229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3AB-4297-BAF6-ED8BCE606D1C}"/>
                </c:ext>
              </c:extLst>
            </c:dLbl>
            <c:dLbl>
              <c:idx val="3"/>
              <c:layout>
                <c:manualLayout>
                  <c:x val="2.4153261929889397E-3"/>
                  <c:y val="0.345081735709521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3AB-4297-BAF6-ED8BCE606D1C}"/>
                </c:ext>
              </c:extLst>
            </c:dLbl>
            <c:dLbl>
              <c:idx val="4"/>
              <c:layout>
                <c:manualLayout>
                  <c:x val="5.3251418395555729E-3"/>
                  <c:y val="0.415824849679230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3AB-4297-BAF6-ED8BCE606D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4"/>
                <c:pt idx="0">
                  <c:v>2022г.</c:v>
                </c:pt>
                <c:pt idx="1">
                  <c:v>2023г.</c:v>
                </c:pt>
                <c:pt idx="2">
                  <c:v>2024.г</c:v>
                </c:pt>
                <c:pt idx="3">
                  <c:v>2025г.</c:v>
                </c:pt>
              </c:strCache>
            </c:strRef>
          </c:cat>
          <c:val>
            <c:numRef>
              <c:f>Лист1!$C$3:$C$7</c:f>
              <c:numCache>
                <c:formatCode>#,##0.00</c:formatCode>
                <c:ptCount val="5"/>
                <c:pt idx="0">
                  <c:v>3692600</c:v>
                </c:pt>
                <c:pt idx="1">
                  <c:v>4027558.15</c:v>
                </c:pt>
                <c:pt idx="2" formatCode="#,##0.000">
                  <c:v>3204603.287</c:v>
                </c:pt>
                <c:pt idx="3">
                  <c:v>3404660.87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AB-4297-BAF6-ED8BCE606D1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Дефит  (-)/Профицит(+)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0470472414169939E-2"/>
                  <c:y val="0.18819486086877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3AB-4297-BAF6-ED8BCE606D1C}"/>
                </c:ext>
              </c:extLst>
            </c:dLbl>
            <c:dLbl>
              <c:idx val="1"/>
              <c:layout>
                <c:manualLayout>
                  <c:x val="7.9877127593333593E-3"/>
                  <c:y val="0.276682425219494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3AB-4297-BAF6-ED8BCE606D1C}"/>
                </c:ext>
              </c:extLst>
            </c:dLbl>
            <c:dLbl>
              <c:idx val="2"/>
              <c:layout>
                <c:manualLayout>
                  <c:x val="6.6564272994443681E-3"/>
                  <c:y val="0.301095580385920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-12</a:t>
                    </a:r>
                    <a:r>
                      <a:rPr lang="en-US" baseline="0" dirty="0" smtClean="0"/>
                      <a:t> 429,487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63AB-4297-BAF6-ED8BCE606D1C}"/>
                </c:ext>
              </c:extLst>
            </c:dLbl>
            <c:dLbl>
              <c:idx val="3"/>
              <c:layout>
                <c:manualLayout>
                  <c:x val="1.0650283679111049E-2"/>
                  <c:y val="0.260406988441876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63AB-4297-BAF6-ED8BCE606D1C}"/>
                </c:ext>
              </c:extLst>
            </c:dLbl>
            <c:dLbl>
              <c:idx val="4"/>
              <c:layout>
                <c:manualLayout>
                  <c:x val="1.0650283679111049E-2"/>
                  <c:y val="0.272613566025089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3AB-4297-BAF6-ED8BCE606D1C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4"/>
                <c:pt idx="0">
                  <c:v>2022г.</c:v>
                </c:pt>
                <c:pt idx="1">
                  <c:v>2023г.</c:v>
                </c:pt>
                <c:pt idx="2">
                  <c:v>2024.г</c:v>
                </c:pt>
                <c:pt idx="3">
                  <c:v>2025г.</c:v>
                </c:pt>
              </c:strCache>
            </c:strRef>
          </c:cat>
          <c:val>
            <c:numRef>
              <c:f>Лист1!$D$3:$D$7</c:f>
              <c:numCache>
                <c:formatCode>#,##0.00</c:formatCode>
                <c:ptCount val="5"/>
                <c:pt idx="0">
                  <c:v>-82711</c:v>
                </c:pt>
                <c:pt idx="1">
                  <c:v>-22052.199999999721</c:v>
                </c:pt>
                <c:pt idx="2" formatCode="#,##0.000">
                  <c:v>-12429.487000000197</c:v>
                </c:pt>
                <c:pt idx="3">
                  <c:v>-3818.7200000002049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AB-4297-BAF6-ED8BCE606D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520640"/>
        <c:axId val="135754880"/>
        <c:axId val="0"/>
      </c:bar3DChart>
      <c:catAx>
        <c:axId val="11952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5754880"/>
        <c:crosses val="autoZero"/>
        <c:auto val="1"/>
        <c:lblAlgn val="ctr"/>
        <c:lblOffset val="100"/>
        <c:noMultiLvlLbl val="0"/>
      </c:catAx>
      <c:valAx>
        <c:axId val="135754880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520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70"/>
      <c:depthPercent val="180"/>
      <c:rAngAx val="0"/>
      <c:perspective val="1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5722977891783179E-4"/>
          <c:w val="0.63096548298899924"/>
          <c:h val="0.959322577676623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outerShdw blurRad="254000" dir="6600000" sx="90000" sy="90000" algn="ctr" rotWithShape="0">
                <a:prstClr val="black">
                  <a:alpha val="20000"/>
                </a:prstClr>
              </a:outerShdw>
            </a:effectLst>
          </c:spPr>
          <c:dPt>
            <c:idx val="0"/>
            <c:bubble3D val="0"/>
            <c:explosion val="1"/>
            <c:spPr>
              <a:solidFill>
                <a:schemeClr val="accent1"/>
              </a:solidFill>
              <a:ln>
                <a:noFill/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50E-431F-8DD6-8CEBE7F38B7E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650E-431F-8DD6-8CEBE7F38B7E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1B2-4386-A168-6DD972561304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1B2-4386-A168-6DD972561304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650E-431F-8DD6-8CEBE7F38B7E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50E-431F-8DD6-8CEBE7F38B7E}"/>
              </c:ext>
            </c:extLst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650E-431F-8DD6-8CEBE7F38B7E}"/>
              </c:ext>
            </c:extLst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50E-431F-8DD6-8CEBE7F38B7E}"/>
              </c:ext>
            </c:extLst>
          </c:dPt>
          <c:dPt>
            <c:idx val="8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C1B2-4386-A168-6DD972561304}"/>
              </c:ext>
            </c:extLst>
          </c:dPt>
          <c:dPt>
            <c:idx val="9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C1B2-4386-A168-6DD972561304}"/>
              </c:ext>
            </c:extLst>
          </c:dPt>
          <c:dPt>
            <c:idx val="10"/>
            <c:bubble3D val="0"/>
            <c:spPr>
              <a:solidFill>
                <a:schemeClr val="accent3">
                  <a:lumMod val="80000"/>
                </a:schemeClr>
              </a:solidFill>
              <a:ln>
                <a:noFill/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C1B2-4386-A168-6DD972561304}"/>
              </c:ext>
            </c:extLst>
          </c:dPt>
          <c:dPt>
            <c:idx val="11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50E-431F-8DD6-8CEBE7F38B7E}"/>
              </c:ext>
            </c:extLst>
          </c:dPt>
          <c:dLbls>
            <c:dLbl>
              <c:idx val="0"/>
              <c:layout>
                <c:manualLayout>
                  <c:x val="-7.9674897358429947E-2"/>
                  <c:y val="-0.1726850638917789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50E-431F-8DD6-8CEBE7F38B7E}"/>
                </c:ext>
              </c:extLst>
            </c:dLbl>
            <c:dLbl>
              <c:idx val="6"/>
              <c:layout>
                <c:manualLayout>
                  <c:x val="3.4478169580236855E-2"/>
                  <c:y val="0.1663960403574312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50E-431F-8DD6-8CEBE7F38B7E}"/>
                </c:ext>
              </c:extLst>
            </c:dLbl>
            <c:dLbl>
              <c:idx val="7"/>
              <c:layout>
                <c:manualLayout>
                  <c:x val="-1.0250771026788954E-2"/>
                  <c:y val="0.1468462438593641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50E-431F-8DD6-8CEBE7F38B7E}"/>
                </c:ext>
              </c:extLst>
            </c:dLbl>
            <c:dLbl>
              <c:idx val="11"/>
              <c:layout>
                <c:manualLayout>
                  <c:x val="6.6196828089714263E-2"/>
                  <c:y val="-9.12073520510524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50E-431F-8DD6-8CEBE7F38B7E}"/>
                </c:ext>
              </c:extLst>
            </c:dLbl>
            <c:numFmt formatCode="0.00" sourceLinked="0"/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Лист1!$A$2:$A$13</c:f>
              <c:strCache>
                <c:ptCount val="12"/>
                <c:pt idx="0">
                  <c:v>Налог на доходы физических лиц  1 028 000 тыс.руб. (25,67%)</c:v>
                </c:pt>
                <c:pt idx="1">
                  <c:v>Упрощенная система налогообложения 121 000 тыс.руб. (3,02%)</c:v>
                </c:pt>
                <c:pt idx="2">
                  <c:v>Патентная система налогообложения 11 800 тыс. руб. (0,29%)</c:v>
                </c:pt>
                <c:pt idx="3">
                  <c:v>Земельный налог 99 000 тыс.руб. (2,47%)</c:v>
                </c:pt>
                <c:pt idx="4">
                  <c:v>Налог на имущество физических лиц 46 000 тыс.руб. (1,15%)
</c:v>
                </c:pt>
                <c:pt idx="5">
                  <c:v>Акцизы по подакцизным товарам(продукции) 44 935 тыс.руб. (1,12%)</c:v>
                </c:pt>
                <c:pt idx="6">
                  <c:v>Государственная пошлина 10 600 тыс.руб. (0,26%)</c:v>
                </c:pt>
                <c:pt idx="7">
                  <c:v>Доходы от использования имущества 44 381 тыс.руб. (1,11%)</c:v>
                </c:pt>
                <c:pt idx="8">
                  <c:v>Доходы от продажи материальных и нематериальных активов 39 500 тыс.руб. (0,99%)</c:v>
                </c:pt>
                <c:pt idx="9">
                  <c:v>Штрафные санкции 5 200 тыс.руб. (0,13%)</c:v>
                </c:pt>
                <c:pt idx="10">
                  <c:v>Иные неналоговые доходы 9 254 тыс.руб. (0,23%)</c:v>
                </c:pt>
                <c:pt idx="11">
                  <c:v>
Безвозмездные поступления 2 545 835,95 тыс.руб. (63,56%)</c:v>
                </c:pt>
              </c:strCache>
            </c:strRef>
          </c:cat>
          <c:val>
            <c:numRef>
              <c:f>Лист1!$B$2:$B$13</c:f>
              <c:numCache>
                <c:formatCode>0.00</c:formatCode>
                <c:ptCount val="12"/>
                <c:pt idx="0">
                  <c:v>1028000</c:v>
                </c:pt>
                <c:pt idx="1">
                  <c:v>121000</c:v>
                </c:pt>
                <c:pt idx="2">
                  <c:v>11800</c:v>
                </c:pt>
                <c:pt idx="3">
                  <c:v>99000</c:v>
                </c:pt>
                <c:pt idx="4">
                  <c:v>46000</c:v>
                </c:pt>
                <c:pt idx="5">
                  <c:v>44935</c:v>
                </c:pt>
                <c:pt idx="6">
                  <c:v>10600</c:v>
                </c:pt>
                <c:pt idx="7">
                  <c:v>44381</c:v>
                </c:pt>
                <c:pt idx="8">
                  <c:v>39500</c:v>
                </c:pt>
                <c:pt idx="9">
                  <c:v>5200</c:v>
                </c:pt>
                <c:pt idx="10">
                  <c:v>9254</c:v>
                </c:pt>
                <c:pt idx="11">
                  <c:v>2545835.9500000002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0E-431F-8DD6-8CEBE7F38B7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9-C1B2-4386-A168-6DD972561304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B-C1B2-4386-A168-6DD972561304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D-C1B2-4386-A168-6DD972561304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F-C1B2-4386-A168-6DD972561304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1-C1B2-4386-A168-6DD972561304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3-C1B2-4386-A168-6DD972561304}"/>
              </c:ext>
            </c:extLst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5-C1B2-4386-A168-6DD972561304}"/>
              </c:ext>
            </c:extLst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7-C1B2-4386-A168-6DD972561304}"/>
              </c:ext>
            </c:extLst>
          </c:dPt>
          <c:dPt>
            <c:idx val="8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9-C1B2-4386-A168-6DD972561304}"/>
              </c:ext>
            </c:extLst>
          </c:dPt>
          <c:dPt>
            <c:idx val="9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B-C1B2-4386-A168-6DD972561304}"/>
              </c:ext>
            </c:extLst>
          </c:dPt>
          <c:dPt>
            <c:idx val="10"/>
            <c:bubble3D val="0"/>
            <c:spPr>
              <a:solidFill>
                <a:schemeClr val="accent3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D-C1B2-4386-A168-6DD972561304}"/>
              </c:ext>
            </c:extLst>
          </c:dPt>
          <c:dPt>
            <c:idx val="11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F-C1B2-4386-A168-6DD972561304}"/>
              </c:ext>
            </c:extLst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Налог на доходы физических лиц  1 028 000 тыс.руб. (25,67%)</c:v>
                </c:pt>
                <c:pt idx="1">
                  <c:v>Упрощенная система налогообложения 121 000 тыс.руб. (3,02%)</c:v>
                </c:pt>
                <c:pt idx="2">
                  <c:v>Патентная система налогообложения 11 800 тыс. руб. (0,29%)</c:v>
                </c:pt>
                <c:pt idx="3">
                  <c:v>Земельный налог 99 000 тыс.руб. (2,47%)</c:v>
                </c:pt>
                <c:pt idx="4">
                  <c:v>Налог на имущество физических лиц 46 000 тыс.руб. (1,15%)
</c:v>
                </c:pt>
                <c:pt idx="5">
                  <c:v>Акцизы по подакцизным товарам(продукции) 44 935 тыс.руб. (1,12%)</c:v>
                </c:pt>
                <c:pt idx="6">
                  <c:v>Государственная пошлина 10 600 тыс.руб. (0,26%)</c:v>
                </c:pt>
                <c:pt idx="7">
                  <c:v>Доходы от использования имущества 44 381 тыс.руб. (1,11%)</c:v>
                </c:pt>
                <c:pt idx="8">
                  <c:v>Доходы от продажи материальных и нематериальных активов 39 500 тыс.руб. (0,99%)</c:v>
                </c:pt>
                <c:pt idx="9">
                  <c:v>Штрафные санкции 5 200 тыс.руб. (0,13%)</c:v>
                </c:pt>
                <c:pt idx="10">
                  <c:v>Иные неналоговые доходы 9 254 тыс.руб. (0,23%)</c:v>
                </c:pt>
                <c:pt idx="11">
                  <c:v>
Безвозмездные поступления 2 545 835,95 тыс.руб. (63,56%)</c:v>
                </c:pt>
              </c:strCache>
            </c:strRef>
          </c:cat>
          <c:val>
            <c:numRef>
              <c:f>Лист1!$C$2:$C$13</c:f>
              <c:numCache>
                <c:formatCode>0.00</c:formatCode>
                <c:ptCount val="12"/>
                <c:pt idx="0">
                  <c:v>25.664672898563541</c:v>
                </c:pt>
                <c:pt idx="1">
                  <c:v>3.0208418489554361</c:v>
                </c:pt>
                <c:pt idx="2">
                  <c:v>0.29459449436094337</c:v>
                </c:pt>
                <c:pt idx="3">
                  <c:v>2.4715978764180839</c:v>
                </c:pt>
                <c:pt idx="4">
                  <c:v>1.1484192153053723</c:v>
                </c:pt>
                <c:pt idx="5">
                  <c:v>1.1218308139075415</c:v>
                </c:pt>
                <c:pt idx="6">
                  <c:v>0.26463573222254233</c:v>
                </c:pt>
                <c:pt idx="7">
                  <c:v>1.1079998520536463</c:v>
                </c:pt>
                <c:pt idx="8">
                  <c:v>0.98614258705570013</c:v>
                </c:pt>
                <c:pt idx="9">
                  <c:v>0.12982130259973773</c:v>
                </c:pt>
                <c:pt idx="10">
                  <c:v>0.23103198735730252</c:v>
                </c:pt>
                <c:pt idx="11">
                  <c:v>63.558411391200153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50E-431F-8DD6-8CEBE7F38B7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099944063928824"/>
          <c:y val="9.8040574042960876E-3"/>
          <c:w val="0.38900055936071176"/>
          <c:h val="0.99019593545935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0" spc="5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>
      <a:glow rad="152400">
        <a:schemeClr val="accent1">
          <a:alpha val="40000"/>
        </a:schemeClr>
      </a:glow>
      <a:outerShdw blurRad="63500" dist="50800" dir="5400000" sx="16000" sy="16000" algn="ctr" rotWithShape="0">
        <a:srgbClr val="000000">
          <a:alpha val="43137"/>
        </a:srgbClr>
      </a:outerShdw>
      <a:softEdge rad="139700"/>
    </a:effectLst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4"/>
          <c:order val="0"/>
          <c:tx>
            <c:strRef>
              <c:f>Лист1!$F$1</c:f>
              <c:strCache>
                <c:ptCount val="1"/>
                <c:pt idx="0">
                  <c:v>(тыс.руб.)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Всего доходов</c:v>
                </c:pt>
                <c:pt idx="1">
                  <c:v>Налоговые</c:v>
                </c:pt>
                <c:pt idx="2">
                  <c:v>Неналоговые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01D6-4633-B2C4-08590AB566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64511744"/>
        <c:axId val="164513280"/>
        <c:axId val="0"/>
      </c:bar3DChart>
      <c:catAx>
        <c:axId val="1645117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4513280"/>
        <c:crosses val="autoZero"/>
        <c:auto val="1"/>
        <c:lblAlgn val="ctr"/>
        <c:lblOffset val="100"/>
        <c:noMultiLvlLbl val="0"/>
      </c:catAx>
      <c:valAx>
        <c:axId val="1645132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45117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Талдомского городского округа в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2022-2025 годах в сравнении с 2022 годом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12700" cap="rnd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2022г.(ожидаемое)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6642125722748161E-3"/>
                  <c:y val="0.185977242800496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B2E-4BCC-805D-A820CCBEE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доходов</c:v>
                </c:pt>
                <c:pt idx="1">
                  <c:v>Налоговые</c:v>
                </c:pt>
                <c:pt idx="2">
                  <c:v>Неналоговые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3609889</c:v>
                </c:pt>
                <c:pt idx="1">
                  <c:v>1184018</c:v>
                </c:pt>
                <c:pt idx="2">
                  <c:v>130098.2</c:v>
                </c:pt>
                <c:pt idx="3">
                  <c:v>2294872.7999999998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2E-4BCC-805D-A820CCBEE5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2023г. (план)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0511521452276477E-17"/>
                  <c:y val="0.20192306163514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B2E-4BCC-805D-A820CCBEE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rnd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доходов</c:v>
                </c:pt>
                <c:pt idx="1">
                  <c:v>Налоговые</c:v>
                </c:pt>
                <c:pt idx="2">
                  <c:v>Неналоговые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4005505.95</c:v>
                </c:pt>
                <c:pt idx="1">
                  <c:v>1361335</c:v>
                </c:pt>
                <c:pt idx="2">
                  <c:v>98335</c:v>
                </c:pt>
                <c:pt idx="3">
                  <c:v>2545835.9500000002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2E-4BCC-805D-A820CCBEE5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2024г.(план)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0511521452276477E-17"/>
                  <c:y val="0.201923061635140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B2E-4BCC-805D-A820CCBEE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rnd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доходов</c:v>
                </c:pt>
                <c:pt idx="1">
                  <c:v>Налоговые</c:v>
                </c:pt>
                <c:pt idx="2">
                  <c:v>Неналоговые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0">
                  <c:v>3192173.8</c:v>
                </c:pt>
                <c:pt idx="1">
                  <c:v>1533669</c:v>
                </c:pt>
                <c:pt idx="2">
                  <c:v>65959</c:v>
                </c:pt>
                <c:pt idx="3">
                  <c:v>1592545.8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2E-4BCC-805D-A820CCBEE5F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2025г. (план)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3285680644337392E-3"/>
                  <c:y val="0.204807676801356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B2E-4BCC-805D-A820CCBEE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rnd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доходов</c:v>
                </c:pt>
                <c:pt idx="1">
                  <c:v>Налоговые</c:v>
                </c:pt>
                <c:pt idx="2">
                  <c:v>Неналоговые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Лист1!$E$2:$E$5</c:f>
              <c:numCache>
                <c:formatCode>#,##0.00</c:formatCode>
                <c:ptCount val="4"/>
                <c:pt idx="0">
                  <c:v>3400842.15</c:v>
                </c:pt>
                <c:pt idx="1">
                  <c:v>1694893</c:v>
                </c:pt>
                <c:pt idx="2">
                  <c:v>66076</c:v>
                </c:pt>
                <c:pt idx="3">
                  <c:v>1639873.15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B2E-4BCC-805D-A820CCBEE5F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(тыс.руб.)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Всего доходов</c:v>
                </c:pt>
                <c:pt idx="1">
                  <c:v>Налоговые</c:v>
                </c:pt>
                <c:pt idx="2">
                  <c:v>Неналоговые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01D6-4633-B2C4-08590AB566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66058240"/>
        <c:axId val="169186816"/>
        <c:axId val="0"/>
      </c:bar3DChart>
      <c:catAx>
        <c:axId val="166058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rnd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186816"/>
        <c:crosses val="autoZero"/>
        <c:auto val="1"/>
        <c:lblAlgn val="ctr"/>
        <c:lblOffset val="100"/>
        <c:noMultiLvlLbl val="0"/>
      </c:catAx>
      <c:valAx>
        <c:axId val="169186816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spPr>
          <a:noFill/>
          <a:ln w="12700" cap="rnd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6058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4"/>
      <c:depthPercent val="7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638992759571562E-3"/>
          <c:y val="0.26410244544911038"/>
          <c:w val="0.66695492524452882"/>
          <c:h val="0.599260382988474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B h="0"/>
              </a:sp3d>
            </c:spPr>
            <c:extLst>
              <c:ext xmlns:c16="http://schemas.microsoft.com/office/drawing/2014/chart" uri="{C3380CC4-5D6E-409C-BE32-E72D297353CC}">
                <c16:uniqueId val="{00000006-57BD-43B5-913A-030EBD3D71FF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ABE-4655-92D7-33C38AE2F0B9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7BD-43B5-913A-030EBD3D71FF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76200" sx="79000" sy="79000" algn="ctr" rotWithShape="0">
                  <a:prstClr val="black">
                    <a:alpha val="31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4ABE-4655-92D7-33C38AE2F0B9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4ABE-4655-92D7-33C38AE2F0B9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4ABE-4655-92D7-33C38AE2F0B9}"/>
              </c:ext>
            </c:extLst>
          </c:dPt>
          <c:dPt>
            <c:idx val="6"/>
            <c:bubble3D val="0"/>
            <c:spPr>
              <a:solidFill>
                <a:srgbClr val="FF99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57BD-43B5-913A-030EBD3D71FF}"/>
              </c:ext>
            </c:extLst>
          </c:dPt>
          <c:dPt>
            <c:idx val="7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7BD-43B5-913A-030EBD3D71FF}"/>
              </c:ext>
            </c:extLst>
          </c:dPt>
          <c:dPt>
            <c:idx val="8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57BD-43B5-913A-030EBD3D71F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7BD-43B5-913A-030EBD3D71FF}"/>
              </c:ext>
            </c:extLst>
          </c:dPt>
          <c:dPt>
            <c:idx val="1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57BD-43B5-913A-030EBD3D71FF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7-4ABE-4655-92D7-33C38AE2F0B9}"/>
              </c:ext>
            </c:extLst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  338 869,70 тыс. руб. (8,41%)
</c:v>
                </c:pt>
                <c:pt idx="1">
                  <c:v>Национальная оборона 3 392,82 тыс.руб. (0,08%)</c:v>
                </c:pt>
                <c:pt idx="2">
                  <c:v>Национальная безопасность и правоохранительная деятельность 27 655,00 тыс. руб. (0,69%)</c:v>
                </c:pt>
                <c:pt idx="3">
                  <c:v>Национальная экономика 565 888,88 тыс. руб. (14,05%)
</c:v>
                </c:pt>
                <c:pt idx="4">
                  <c:v>Жилищно-коммунальное хозяйство 857 187,32 тыс. руб. (21,28%)
</c:v>
                </c:pt>
                <c:pt idx="5">
                  <c:v>Охрана окружающей среды 486 800,20 тыс. руб. (12,09%)
</c:v>
                </c:pt>
                <c:pt idx="6">
                  <c:v>Образование 1 249 766,400 тыс. руб. (31,03%)
</c:v>
                </c:pt>
                <c:pt idx="7">
                  <c:v>Культура и кинематография 314 353,23 тыс. руб. (7,81%)
</c:v>
                </c:pt>
                <c:pt idx="8">
                  <c:v>
Социальная политика 66 984,40 тыс. руб. (1,66%)
</c:v>
                </c:pt>
                <c:pt idx="9">
                  <c:v>Физическая культура и спорт 104 735,00 тыс. руб. (2,60%)
</c:v>
                </c:pt>
                <c:pt idx="10">
                  <c:v>Средства массовой информации 11 625,0 тыс. руб. (0,29%)
</c:v>
                </c:pt>
                <c:pt idx="11">
                  <c:v>Обслуживание муниципального долга 300 тыс. руб. (0,01%)
</c:v>
                </c:pt>
              </c:strCache>
            </c:strRef>
          </c:cat>
          <c:val>
            <c:numRef>
              <c:f>Лист1!$B$2:$B$13</c:f>
              <c:numCache>
                <c:formatCode>0.00</c:formatCode>
                <c:ptCount val="12"/>
                <c:pt idx="0">
                  <c:v>338869.7</c:v>
                </c:pt>
                <c:pt idx="1">
                  <c:v>3392.82</c:v>
                </c:pt>
                <c:pt idx="2">
                  <c:v>27655</c:v>
                </c:pt>
                <c:pt idx="3">
                  <c:v>565888.88</c:v>
                </c:pt>
                <c:pt idx="4">
                  <c:v>857187.32</c:v>
                </c:pt>
                <c:pt idx="5">
                  <c:v>486800.4</c:v>
                </c:pt>
                <c:pt idx="6">
                  <c:v>1249766.3999999999</c:v>
                </c:pt>
                <c:pt idx="7">
                  <c:v>314353.23</c:v>
                </c:pt>
                <c:pt idx="8">
                  <c:v>66984.399999999994</c:v>
                </c:pt>
                <c:pt idx="9">
                  <c:v>104735</c:v>
                </c:pt>
                <c:pt idx="10">
                  <c:v>11625</c:v>
                </c:pt>
                <c:pt idx="11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BD-43B5-913A-030EBD3D71F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8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9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6923793660407827"/>
          <c:y val="5.1198796901401663E-3"/>
          <c:w val="0.32911781630700371"/>
          <c:h val="0.9941307647040604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32BC6-9063-446C-9AD6-AEA39B8A9F69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478E6-0B9E-465B-9E92-605526F46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211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4731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181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953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592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152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946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15.24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Доля обращений за получением муниципальных (государственных) услуг в электронном виде с использованием РПГУ без необходимости личного посещения органов местного самоуправления и МФЦ от общего количества таких услуг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95,5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95,6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95,6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95,6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380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056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7910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136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395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27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402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3012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043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7909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650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526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174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4331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48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711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06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04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31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66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1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877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395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40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  <p:sldLayoutId id="214748375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906000" cy="685800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3840"/>
              </a:lnSpc>
            </a:pPr>
            <a:r>
              <a:rPr lang="ru" sz="3100" b="1" dirty="0" smtClean="0">
                <a:latin typeface="Times New Roman"/>
              </a:rPr>
              <a:t>Администрация Талдомского городского округа</a:t>
            </a:r>
          </a:p>
          <a:p>
            <a:pPr indent="0" algn="ctr">
              <a:lnSpc>
                <a:spcPts val="3840"/>
              </a:lnSpc>
            </a:pPr>
            <a:endParaRPr lang="ru" sz="3100" b="1" dirty="0">
              <a:latin typeface="Times New Roman"/>
            </a:endParaRPr>
          </a:p>
          <a:p>
            <a:pPr indent="0" algn="ctr">
              <a:lnSpc>
                <a:spcPts val="3840"/>
              </a:lnSpc>
            </a:pPr>
            <a:endParaRPr lang="ru" sz="3100" b="1" dirty="0" smtClean="0">
              <a:latin typeface="Times New Roman"/>
            </a:endParaRPr>
          </a:p>
          <a:p>
            <a:pPr indent="0" algn="ctr">
              <a:lnSpc>
                <a:spcPts val="3840"/>
              </a:lnSpc>
            </a:pPr>
            <a:r>
              <a:rPr lang="ru" sz="3100" b="1" dirty="0" smtClean="0">
                <a:latin typeface="Times New Roman"/>
              </a:rPr>
              <a:t>БЮДЖЕТ </a:t>
            </a:r>
            <a:r>
              <a:rPr lang="ru" sz="3100" b="1" dirty="0">
                <a:latin typeface="Times New Roman"/>
              </a:rPr>
              <a:t>ДЛЯ ГРАЖДАН </a:t>
            </a:r>
            <a:endParaRPr lang="ru" sz="3100" b="1" dirty="0" smtClean="0">
              <a:latin typeface="Times New Roman"/>
            </a:endParaRPr>
          </a:p>
          <a:p>
            <a:pPr indent="0" algn="ctr">
              <a:lnSpc>
                <a:spcPts val="3840"/>
              </a:lnSpc>
            </a:pPr>
            <a:endParaRPr lang="ru" sz="2400" b="1" dirty="0" smtClean="0">
              <a:latin typeface="Times New Roman"/>
            </a:endParaRPr>
          </a:p>
          <a:p>
            <a:pPr indent="0" algn="ctr">
              <a:lnSpc>
                <a:spcPts val="3840"/>
              </a:lnSpc>
            </a:pPr>
            <a:r>
              <a:rPr lang="ru" sz="2400" b="1" dirty="0" smtClean="0">
                <a:latin typeface="Times New Roman"/>
              </a:rPr>
              <a:t>к решению Совета </a:t>
            </a:r>
            <a:r>
              <a:rPr lang="ru" sz="2400" b="1" dirty="0">
                <a:latin typeface="Times New Roman"/>
              </a:rPr>
              <a:t>депутатов </a:t>
            </a:r>
            <a:r>
              <a:rPr lang="ru" sz="2400" b="1" dirty="0" smtClean="0">
                <a:latin typeface="Times New Roman"/>
              </a:rPr>
              <a:t> № 93 от 22.12.2022 года </a:t>
            </a:r>
          </a:p>
          <a:p>
            <a:pPr indent="0" algn="ctr">
              <a:lnSpc>
                <a:spcPts val="3840"/>
              </a:lnSpc>
            </a:pPr>
            <a:r>
              <a:rPr lang="ru" sz="2400" b="1" dirty="0" smtClean="0">
                <a:latin typeface="Times New Roman"/>
              </a:rPr>
              <a:t>Талдомского городского </a:t>
            </a:r>
            <a:r>
              <a:rPr lang="ru" sz="2400" b="1" dirty="0">
                <a:latin typeface="Times New Roman"/>
              </a:rPr>
              <a:t>округа </a:t>
            </a:r>
            <a:endParaRPr lang="ru" sz="2400" b="1" dirty="0" smtClean="0">
              <a:latin typeface="Times New Roman"/>
            </a:endParaRPr>
          </a:p>
          <a:p>
            <a:pPr indent="0" algn="ctr">
              <a:lnSpc>
                <a:spcPts val="3840"/>
              </a:lnSpc>
            </a:pPr>
            <a:r>
              <a:rPr lang="ru" sz="2800" b="1" dirty="0" smtClean="0">
                <a:latin typeface="Times New Roman"/>
              </a:rPr>
              <a:t>«</a:t>
            </a:r>
            <a:r>
              <a:rPr lang="ru" sz="2700" b="1" dirty="0">
                <a:latin typeface="Times New Roman"/>
              </a:rPr>
              <a:t>О </a:t>
            </a:r>
            <a:r>
              <a:rPr lang="ru" sz="2700" b="1" dirty="0" smtClean="0">
                <a:latin typeface="Times New Roman"/>
              </a:rPr>
              <a:t>бюджете Талдомского городского </a:t>
            </a:r>
            <a:r>
              <a:rPr lang="ru" sz="2700" b="1" dirty="0">
                <a:latin typeface="Times New Roman"/>
              </a:rPr>
              <a:t>округа </a:t>
            </a:r>
            <a:r>
              <a:rPr lang="ru" sz="2700" b="1" dirty="0" smtClean="0">
                <a:latin typeface="Times New Roman"/>
              </a:rPr>
              <a:t>на 2023 год </a:t>
            </a:r>
          </a:p>
          <a:p>
            <a:pPr indent="0" algn="ctr">
              <a:lnSpc>
                <a:spcPts val="3840"/>
              </a:lnSpc>
            </a:pPr>
            <a:r>
              <a:rPr lang="ru" sz="2700" b="1" dirty="0" smtClean="0">
                <a:latin typeface="Times New Roman"/>
              </a:rPr>
              <a:t>и </a:t>
            </a:r>
            <a:r>
              <a:rPr lang="ru" sz="2700" b="1" dirty="0">
                <a:latin typeface="Times New Roman"/>
              </a:rPr>
              <a:t>на плановый период </a:t>
            </a:r>
            <a:r>
              <a:rPr lang="ru" sz="2700" b="1" dirty="0" smtClean="0">
                <a:latin typeface="Times New Roman"/>
              </a:rPr>
              <a:t>2024 </a:t>
            </a:r>
            <a:r>
              <a:rPr lang="ru" sz="2700" b="1" dirty="0">
                <a:latin typeface="Times New Roman"/>
              </a:rPr>
              <a:t>и </a:t>
            </a:r>
            <a:r>
              <a:rPr lang="ru" sz="2700" b="1" dirty="0" smtClean="0">
                <a:latin typeface="Times New Roman"/>
              </a:rPr>
              <a:t>2025 годов</a:t>
            </a:r>
            <a:r>
              <a:rPr lang="ru" sz="2800" b="1" dirty="0" smtClean="0">
                <a:latin typeface="Times New Roman"/>
              </a:rPr>
              <a:t>» </a:t>
            </a:r>
            <a:endParaRPr lang="ru" sz="800" u="sng" dirty="0">
              <a:solidFill>
                <a:srgbClr val="4C5F71"/>
              </a:solidFill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715418"/>
              </p:ext>
            </p:extLst>
          </p:nvPr>
        </p:nvGraphicFramePr>
        <p:xfrm>
          <a:off x="497941" y="4130330"/>
          <a:ext cx="8558021" cy="2670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7564">
                  <a:extLst>
                    <a:ext uri="{9D8B030D-6E8A-4147-A177-3AD203B41FA5}">
                      <a16:colId xmlns:a16="http://schemas.microsoft.com/office/drawing/2014/main" val="1085350515"/>
                    </a:ext>
                  </a:extLst>
                </a:gridCol>
                <a:gridCol w="1421394">
                  <a:extLst>
                    <a:ext uri="{9D8B030D-6E8A-4147-A177-3AD203B41FA5}">
                      <a16:colId xmlns:a16="http://schemas.microsoft.com/office/drawing/2014/main" val="2187949970"/>
                    </a:ext>
                  </a:extLst>
                </a:gridCol>
                <a:gridCol w="1421394">
                  <a:extLst>
                    <a:ext uri="{9D8B030D-6E8A-4147-A177-3AD203B41FA5}">
                      <a16:colId xmlns:a16="http://schemas.microsoft.com/office/drawing/2014/main" val="429473592"/>
                    </a:ext>
                  </a:extLst>
                </a:gridCol>
                <a:gridCol w="1041149">
                  <a:extLst>
                    <a:ext uri="{9D8B030D-6E8A-4147-A177-3AD203B41FA5}">
                      <a16:colId xmlns:a16="http://schemas.microsoft.com/office/drawing/2014/main" val="665281835"/>
                    </a:ext>
                  </a:extLst>
                </a:gridCol>
                <a:gridCol w="1376126">
                  <a:extLst>
                    <a:ext uri="{9D8B030D-6E8A-4147-A177-3AD203B41FA5}">
                      <a16:colId xmlns:a16="http://schemas.microsoft.com/office/drawing/2014/main" val="2816889121"/>
                    </a:ext>
                  </a:extLst>
                </a:gridCol>
                <a:gridCol w="1170394">
                  <a:extLst>
                    <a:ext uri="{9D8B030D-6E8A-4147-A177-3AD203B41FA5}">
                      <a16:colId xmlns:a16="http://schemas.microsoft.com/office/drawing/2014/main" val="3434536086"/>
                    </a:ext>
                  </a:extLst>
                </a:gridCol>
              </a:tblGrid>
              <a:tr h="631722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 2021 год 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 2022 год (тыс.руб.)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(тыс.руб.)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(тыс.руб.)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(тыс.руб.)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716208"/>
                  </a:ext>
                </a:extLst>
              </a:tr>
              <a:tr h="292483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2 617 323,55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3 609 889,00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4 005 505,95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3 192 173,80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400 842,15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536825"/>
                  </a:ext>
                </a:extLst>
              </a:tr>
              <a:tr h="522400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безвозмездные поступления из бюджетов других уровней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1 419 250,00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2 294 873,00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2 545 835,95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592 545,80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1 639 873,15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690021"/>
                  </a:ext>
                </a:extLst>
              </a:tr>
              <a:tr h="275366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2 572 005,83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3 692 600,00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4 027 558,15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3 204 603,287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3 404 660,87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658744"/>
                  </a:ext>
                </a:extLst>
              </a:tr>
              <a:tr h="453544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</a:t>
                      </a:r>
                    </a:p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Профицит(+)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45 317,72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-82 711,00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-22 052,20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-12 429,487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-3 818,72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806044"/>
                  </a:ext>
                </a:extLst>
              </a:tr>
              <a:tr h="422731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долг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50 647,81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21 700,60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844,997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100731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526775276"/>
              </p:ext>
            </p:extLst>
          </p:nvPr>
        </p:nvGraphicFramePr>
        <p:xfrm>
          <a:off x="487974" y="868298"/>
          <a:ext cx="8827476" cy="2866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01262" y="483577"/>
            <a:ext cx="7200900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 бюджета Талдомского городского округа 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403172418"/>
              </p:ext>
            </p:extLst>
          </p:nvPr>
        </p:nvGraphicFramePr>
        <p:xfrm>
          <a:off x="516048" y="407405"/>
          <a:ext cx="8528364" cy="3693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1136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107" y="117837"/>
            <a:ext cx="855491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Талдомского городского округа на 2023 год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932151374"/>
              </p:ext>
            </p:extLst>
          </p:nvPr>
        </p:nvGraphicFramePr>
        <p:xfrm>
          <a:off x="559292" y="594807"/>
          <a:ext cx="9090735" cy="6263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323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3373" y="99588"/>
            <a:ext cx="8627953" cy="49521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r">
              <a:spcAft>
                <a:spcPts val="1890"/>
              </a:spcAft>
            </a:pPr>
            <a:r>
              <a:rPr lang="ru" sz="1600" b="1" dirty="0" smtClean="0">
                <a:latin typeface="Times New Roman"/>
              </a:rPr>
              <a:t> Доходы </a:t>
            </a:r>
            <a:r>
              <a:rPr lang="ru" sz="1600" b="1" dirty="0">
                <a:latin typeface="Times New Roman"/>
              </a:rPr>
              <a:t>бюджета </a:t>
            </a:r>
            <a:r>
              <a:rPr lang="ru" sz="1600" b="1" dirty="0" smtClean="0">
                <a:latin typeface="Times New Roman"/>
              </a:rPr>
              <a:t>Талдомского городского округа в 2021-2025 годах в сравнении с 2022 годом</a:t>
            </a:r>
            <a:endParaRPr lang="ru" sz="1600" b="1" dirty="0"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631680" y="6678168"/>
            <a:ext cx="176784" cy="140208"/>
          </a:xfrm>
          <a:prstGeom prst="rect">
            <a:avLst/>
          </a:prstGeom>
          <a:solidFill>
            <a:srgbClr val="4EC0EE"/>
          </a:solidFill>
        </p:spPr>
        <p:txBody>
          <a:bodyPr wrap="none" lIns="0" tIns="0" rIns="0" bIns="0">
            <a:noAutofit/>
          </a:bodyPr>
          <a:lstStyle/>
          <a:p>
            <a:pPr indent="0"/>
            <a:endParaRPr lang="ru" sz="1100" b="1" dirty="0">
              <a:latin typeface="Times New Roman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581378"/>
              </p:ext>
            </p:extLst>
          </p:nvPr>
        </p:nvGraphicFramePr>
        <p:xfrm>
          <a:off x="119744" y="443619"/>
          <a:ext cx="9326248" cy="6379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46172">
                  <a:extLst>
                    <a:ext uri="{9D8B030D-6E8A-4147-A177-3AD203B41FA5}">
                      <a16:colId xmlns:a16="http://schemas.microsoft.com/office/drawing/2014/main" val="833408645"/>
                    </a:ext>
                  </a:extLst>
                </a:gridCol>
                <a:gridCol w="883034">
                  <a:extLst>
                    <a:ext uri="{9D8B030D-6E8A-4147-A177-3AD203B41FA5}">
                      <a16:colId xmlns:a16="http://schemas.microsoft.com/office/drawing/2014/main" val="4094822849"/>
                    </a:ext>
                  </a:extLst>
                </a:gridCol>
                <a:gridCol w="751438">
                  <a:extLst>
                    <a:ext uri="{9D8B030D-6E8A-4147-A177-3AD203B41FA5}">
                      <a16:colId xmlns:a16="http://schemas.microsoft.com/office/drawing/2014/main" val="1289495260"/>
                    </a:ext>
                  </a:extLst>
                </a:gridCol>
                <a:gridCol w="760491">
                  <a:extLst>
                    <a:ext uri="{9D8B030D-6E8A-4147-A177-3AD203B41FA5}">
                      <a16:colId xmlns:a16="http://schemas.microsoft.com/office/drawing/2014/main" val="3751967997"/>
                    </a:ext>
                  </a:extLst>
                </a:gridCol>
                <a:gridCol w="715224">
                  <a:extLst>
                    <a:ext uri="{9D8B030D-6E8A-4147-A177-3AD203B41FA5}">
                      <a16:colId xmlns:a16="http://schemas.microsoft.com/office/drawing/2014/main" val="988692377"/>
                    </a:ext>
                  </a:extLst>
                </a:gridCol>
                <a:gridCol w="769545">
                  <a:extLst>
                    <a:ext uri="{9D8B030D-6E8A-4147-A177-3AD203B41FA5}">
                      <a16:colId xmlns:a16="http://schemas.microsoft.com/office/drawing/2014/main" val="31112103"/>
                    </a:ext>
                  </a:extLst>
                </a:gridCol>
                <a:gridCol w="700344">
                  <a:extLst>
                    <a:ext uri="{9D8B030D-6E8A-4147-A177-3AD203B41FA5}">
                      <a16:colId xmlns:a16="http://schemas.microsoft.com/office/drawing/2014/main" val="2035113425"/>
                    </a:ext>
                  </a:extLst>
                </a:gridCol>
              </a:tblGrid>
              <a:tr h="4888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доходов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 исполнение  2022 года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</a:p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2915210"/>
                  </a:ext>
                </a:extLst>
              </a:tr>
              <a:tr h="896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3351405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1 198 073,75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1 275 310,00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1 315 016,20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1 459 670,00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1 599 628,00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760 969,00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8887856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111 585,85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1 177 318,00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1 184 018,00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1 361 335,00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1 533 669,00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1 694 893,00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083165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ПРИБЫЛЬ, ДОХОДЫ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821 103,32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885 000,00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885 000,00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1 028 000,00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161 563,00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287 007,00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673032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821 103,32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885 000,00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885 000,00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1 028 000,00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1 161 563,00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287007,00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5889518"/>
                  </a:ext>
                </a:extLst>
              </a:tr>
              <a:tr h="2529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42 702,77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40 318,00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40 318,00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1 028 000,00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1 161 563,00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1 287 007,00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8076755"/>
                  </a:ext>
                </a:extLst>
              </a:tr>
              <a:tr h="2529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42 702,77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40 318,00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40 318,00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44 935,00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48 986,00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51 841,00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9302672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101 896,13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105 000,00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111 000,00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800,00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864,00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195,00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387041"/>
                  </a:ext>
                </a:extLst>
              </a:tr>
              <a:tr h="2447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87 659,25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94000,00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121 000,00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138 086,00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166 454,00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5358361"/>
                  </a:ext>
                </a:extLst>
              </a:tr>
              <a:tr h="1401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2 833,15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221455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34,96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697989"/>
                  </a:ext>
                </a:extLst>
              </a:tr>
              <a:tr h="184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11 368,77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11 000,00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778,00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14 741,00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2116552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137 101,63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139 000,00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139 700,00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145 000,00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156 010,00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158 705,00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8320506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42 149,24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43 000,00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53 463,00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56 148,00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951936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94 952,39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96 000,00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96 700,00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102 557,00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105 557,00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35778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8 759,18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8 000,00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8 000,00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10 600,00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15 246,00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16 145,00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5052797"/>
                  </a:ext>
                </a:extLst>
              </a:tr>
              <a:tr h="2597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ЗАДОЛЖНОСТЬ И ПЕРЕРАСЧЕТЫ ПО ОТМЕНЕННЫМ НАЛОГАМ,СБОРАМ И ИНЫМ ОБЯЗАТЕЛЬНЫМ ПЛАТЕЖАМ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22,82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8591679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86 487,90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97 992,00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130 998,20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98 335,00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959,00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66 076,00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7995824"/>
                  </a:ext>
                </a:extLst>
              </a:tr>
              <a:tr h="2529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46 751,16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41 931,00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41 056,00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44 381,00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35 988,00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36 105,00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1232172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124,01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7665599"/>
                  </a:ext>
                </a:extLst>
              </a:tr>
              <a:tr h="2529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18 068,06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4 950,00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9 120,00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0090630"/>
                  </a:ext>
                </a:extLst>
              </a:tr>
              <a:tr h="2529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17 441,34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46 700,00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597,00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6103627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3 728,28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4 300,00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20 200,00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10 637,00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10 637,00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2984873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375,05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205,20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5326969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1 419 249,80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2 305 848,39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2 294 872,80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2 545 835,95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1 592 545,80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1 639 873,15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66094"/>
                  </a:ext>
                </a:extLst>
              </a:tr>
              <a:tr h="2529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437 939,58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2 305 848,39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2 294 872,80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2 545 835,95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1 592 545,80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1 639 873,15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7085698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бюджетной системы Российской Федерации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502 016,70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624 173,00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624 173,00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650 431,00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474 776,00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236 200,00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692801"/>
                  </a:ext>
                </a:extLst>
              </a:tr>
              <a:tr h="2529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241 801,04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898 368,82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890 316,20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1 147 872,43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340 574,90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611 526,03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4309773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693 121,83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762 922,88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760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747 032,52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777 194,90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792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147,12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4966301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20 383,69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20 383,60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3495913"/>
                  </a:ext>
                </a:extLst>
              </a:tr>
              <a:tr h="3020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СУБСИДИИ, СУБВЕНЦИЙ И ИНЫХ МЕЖБЮДЖЕТНЫХ ТРАНСФЕРТОВ, ИМЕЮЩИХ ЦЕЛЕВОЕ ЗНАЧЕНИЕ, ПОШЛЫХ ЛЕТ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-18 689,78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3143861"/>
                  </a:ext>
                </a:extLst>
              </a:tr>
              <a:tr h="947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618 323,55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3 581 158,39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3 609 889,00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4 005 505,95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3 192 173,80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3 400 842,15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0368393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257728" y="226338"/>
            <a:ext cx="1170490" cy="21728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800" u="sng" dirty="0">
                <a:latin typeface="Times New Roman"/>
              </a:rPr>
              <a:t>(тыс. рублей)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61624589"/>
              </p:ext>
            </p:extLst>
          </p:nvPr>
        </p:nvGraphicFramePr>
        <p:xfrm>
          <a:off x="591434" y="0"/>
          <a:ext cx="8735062" cy="5376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519530247"/>
              </p:ext>
            </p:extLst>
          </p:nvPr>
        </p:nvGraphicFramePr>
        <p:xfrm>
          <a:off x="470780" y="253573"/>
          <a:ext cx="8805246" cy="6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105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78186" y="235390"/>
            <a:ext cx="6744832" cy="488887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36"/>
              </a:lnSpc>
              <a:spcAft>
                <a:spcPts val="1470"/>
              </a:spcAft>
            </a:pPr>
            <a:r>
              <a:rPr lang="ru" b="1" dirty="0">
                <a:latin typeface="Times New Roman"/>
              </a:rPr>
              <a:t>Межбюджетные трансферты, поступающие в бюджет </a:t>
            </a:r>
            <a:endParaRPr lang="ru" b="1" dirty="0" smtClean="0">
              <a:latin typeface="Times New Roman"/>
            </a:endParaRPr>
          </a:p>
          <a:p>
            <a:pPr indent="0" algn="ctr">
              <a:lnSpc>
                <a:spcPts val="2136"/>
              </a:lnSpc>
              <a:spcAft>
                <a:spcPts val="1470"/>
              </a:spcAft>
            </a:pPr>
            <a:r>
              <a:rPr lang="ru" b="1" dirty="0" smtClean="0">
                <a:latin typeface="Times New Roman"/>
              </a:rPr>
              <a:t>Талдомского городского округа из бюджетов </a:t>
            </a:r>
            <a:r>
              <a:rPr lang="ru" b="1" dirty="0">
                <a:latin typeface="Times New Roman"/>
              </a:rPr>
              <a:t>других уровней </a:t>
            </a:r>
            <a:endParaRPr lang="ru" b="1" dirty="0" smtClean="0">
              <a:latin typeface="Times New Roman"/>
            </a:endParaRPr>
          </a:p>
          <a:p>
            <a:pPr indent="0" algn="ctr">
              <a:lnSpc>
                <a:spcPts val="2136"/>
              </a:lnSpc>
              <a:spcAft>
                <a:spcPts val="1470"/>
              </a:spcAft>
            </a:pPr>
            <a:r>
              <a:rPr lang="ru" b="1" dirty="0" smtClean="0">
                <a:latin typeface="Times New Roman"/>
              </a:rPr>
              <a:t>в 2021-2025 годах  </a:t>
            </a:r>
            <a:endParaRPr lang="ru" b="1" dirty="0">
              <a:latin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826805"/>
              </p:ext>
            </p:extLst>
          </p:nvPr>
        </p:nvGraphicFramePr>
        <p:xfrm>
          <a:off x="316870" y="1580390"/>
          <a:ext cx="8790916" cy="4597863"/>
        </p:xfrm>
        <a:graphic>
          <a:graphicData uri="http://schemas.openxmlformats.org/drawingml/2006/table">
            <a:tbl>
              <a:tblPr/>
              <a:tblGrid>
                <a:gridCol w="1914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2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0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658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5566"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Факт </a:t>
                      </a:r>
                      <a:endParaRPr lang="ru" sz="1100" b="1" dirty="0" smtClean="0">
                        <a:latin typeface="Times New Roman"/>
                      </a:endParaRPr>
                    </a:p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за 2021 </a:t>
                      </a:r>
                      <a:r>
                        <a:rPr lang="ru" sz="11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План</a:t>
                      </a:r>
                    </a:p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 </a:t>
                      </a:r>
                      <a:r>
                        <a:rPr lang="ru" sz="1100" b="1" dirty="0">
                          <a:latin typeface="Times New Roman"/>
                        </a:rPr>
                        <a:t>на </a:t>
                      </a:r>
                      <a:r>
                        <a:rPr lang="ru" sz="1100" b="1" dirty="0" smtClean="0">
                          <a:latin typeface="Times New Roman"/>
                        </a:rPr>
                        <a:t>2022 год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Прогноз </a:t>
                      </a:r>
                      <a:endParaRPr lang="ru" sz="1100" b="1" dirty="0" smtClean="0">
                        <a:latin typeface="Times New Roman"/>
                      </a:endParaRPr>
                    </a:p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на 2023 </a:t>
                      </a:r>
                      <a:r>
                        <a:rPr lang="ru" sz="11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Прогноз</a:t>
                      </a:r>
                    </a:p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 </a:t>
                      </a:r>
                      <a:r>
                        <a:rPr lang="ru" sz="1100" b="1" dirty="0">
                          <a:latin typeface="Times New Roman"/>
                        </a:rPr>
                        <a:t>на </a:t>
                      </a:r>
                      <a:r>
                        <a:rPr lang="ru" sz="1100" b="1" dirty="0" smtClean="0">
                          <a:latin typeface="Times New Roman"/>
                        </a:rPr>
                        <a:t>2024 </a:t>
                      </a:r>
                      <a:r>
                        <a:rPr lang="ru" sz="11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Прогноз </a:t>
                      </a:r>
                      <a:endParaRPr lang="ru" sz="1100" b="1" dirty="0" smtClean="0">
                        <a:latin typeface="Times New Roman"/>
                      </a:endParaRPr>
                    </a:p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на 2025 </a:t>
                      </a:r>
                      <a:r>
                        <a:rPr lang="ru" sz="11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0788">
                <a:tc>
                  <a:txBody>
                    <a:bodyPr/>
                    <a:lstStyle/>
                    <a:p>
                      <a:pPr indent="0" algn="ctr">
                        <a:lnSpc>
                          <a:spcPts val="1560"/>
                        </a:lnSpc>
                      </a:pPr>
                      <a:r>
                        <a:rPr lang="ru" sz="1400" b="1" dirty="0">
                          <a:latin typeface="Times New Roman"/>
                        </a:rPr>
                        <a:t>Безвозмездные поступления от других бюджетов бюджетной системы Российской </a:t>
                      </a:r>
                      <a:r>
                        <a:rPr lang="ru" sz="1400" b="1" dirty="0" smtClean="0">
                          <a:latin typeface="Times New Roman"/>
                        </a:rPr>
                        <a:t>Федерации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400" dirty="0" smtClean="0">
                          <a:latin typeface="Times New Roman"/>
                        </a:rPr>
                        <a:t>в том числе:</a:t>
                      </a:r>
                    </a:p>
                    <a:p>
                      <a:pPr indent="0" algn="ctr">
                        <a:lnSpc>
                          <a:spcPts val="1560"/>
                        </a:lnSpc>
                      </a:pPr>
                      <a:endParaRPr lang="ru" sz="1400" b="1" dirty="0" smtClean="0">
                        <a:latin typeface="Times New Roman"/>
                      </a:endParaRPr>
                    </a:p>
                    <a:p>
                      <a:pPr indent="0" algn="ctr">
                        <a:lnSpc>
                          <a:spcPts val="1560"/>
                        </a:lnSpc>
                      </a:pPr>
                      <a:endParaRPr lang="ru" sz="14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b="1" dirty="0" smtClean="0">
                          <a:latin typeface="Times New Roman"/>
                        </a:rPr>
                        <a:t>1 437 939,58</a:t>
                      </a:r>
                      <a:endParaRPr lang="ru" sz="13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b="1" dirty="0" smtClean="0">
                          <a:latin typeface="Times New Roman"/>
                        </a:rPr>
                        <a:t>2 305 848,39</a:t>
                      </a:r>
                      <a:endParaRPr lang="ru" sz="13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b="1" dirty="0" smtClean="0">
                          <a:latin typeface="Times New Roman"/>
                        </a:rPr>
                        <a:t>2 545 835,95</a:t>
                      </a:r>
                      <a:endParaRPr lang="ru" sz="13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b="1" dirty="0" smtClean="0">
                          <a:latin typeface="Times New Roman"/>
                        </a:rPr>
                        <a:t>1 592 545,80</a:t>
                      </a:r>
                      <a:endParaRPr lang="ru" sz="13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b="1" dirty="0" smtClean="0">
                          <a:latin typeface="Times New Roman"/>
                        </a:rPr>
                        <a:t>1 639 873,15</a:t>
                      </a:r>
                      <a:endParaRPr lang="ru" sz="13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374">
                <a:tc>
                  <a:txBody>
                    <a:bodyPr/>
                    <a:lstStyle/>
                    <a:p>
                      <a:pPr indent="0" algn="ctr"/>
                      <a:r>
                        <a:rPr lang="ru" sz="1400" dirty="0">
                          <a:latin typeface="Times New Roman"/>
                        </a:rPr>
                        <a:t>дотации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dirty="0" smtClean="0">
                          <a:latin typeface="Times New Roman"/>
                        </a:rPr>
                        <a:t>502 016,70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dirty="0" smtClean="0">
                          <a:latin typeface="Times New Roman"/>
                        </a:rPr>
                        <a:t>624 173,00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dirty="0" smtClean="0">
                          <a:latin typeface="Times New Roman"/>
                        </a:rPr>
                        <a:t>650 431,00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dirty="0" smtClean="0">
                          <a:latin typeface="Times New Roman"/>
                        </a:rPr>
                        <a:t>474 776,00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dirty="0" smtClean="0">
                          <a:latin typeface="Times New Roman"/>
                        </a:rPr>
                        <a:t>236 200,00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615">
                <a:tc>
                  <a:txBody>
                    <a:bodyPr/>
                    <a:lstStyle/>
                    <a:p>
                      <a:pPr indent="0" algn="ctr"/>
                      <a:r>
                        <a:rPr lang="ru" sz="1400" dirty="0">
                          <a:latin typeface="Times New Roman"/>
                        </a:rPr>
                        <a:t>субсидии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dirty="0" smtClean="0">
                          <a:latin typeface="Times New Roman"/>
                        </a:rPr>
                        <a:t>241 801,04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dirty="0" smtClean="0">
                          <a:latin typeface="Times New Roman"/>
                        </a:rPr>
                        <a:t>898 368,82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dirty="0" smtClean="0">
                          <a:latin typeface="Times New Roman"/>
                        </a:rPr>
                        <a:t>1 147 872,43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dirty="0" smtClean="0">
                          <a:latin typeface="Times New Roman"/>
                        </a:rPr>
                        <a:t>340 574,90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dirty="0" smtClean="0">
                          <a:latin typeface="Times New Roman"/>
                        </a:rPr>
                        <a:t>611 526,03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628">
                <a:tc>
                  <a:txBody>
                    <a:bodyPr/>
                    <a:lstStyle/>
                    <a:p>
                      <a:pPr indent="0" algn="ctr"/>
                      <a:r>
                        <a:rPr lang="ru" sz="1400" dirty="0">
                          <a:latin typeface="Times New Roman"/>
                        </a:rPr>
                        <a:t>субвенции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dirty="0" smtClean="0">
                          <a:latin typeface="Times New Roman"/>
                        </a:rPr>
                        <a:t>693</a:t>
                      </a:r>
                      <a:r>
                        <a:rPr lang="ru" sz="1300" baseline="0" dirty="0" smtClean="0">
                          <a:latin typeface="Times New Roman"/>
                        </a:rPr>
                        <a:t> 121,84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dirty="0" smtClean="0">
                          <a:latin typeface="Times New Roman"/>
                        </a:rPr>
                        <a:t>762 922,88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dirty="0" smtClean="0">
                          <a:latin typeface="Times New Roman"/>
                        </a:rPr>
                        <a:t>747 032,52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dirty="0" smtClean="0">
                          <a:latin typeface="Times New Roman"/>
                        </a:rPr>
                        <a:t>777 194,90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dirty="0" smtClean="0">
                          <a:latin typeface="Times New Roman"/>
                        </a:rPr>
                        <a:t>792 147,12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8498">
                <a:tc>
                  <a:txBody>
                    <a:bodyPr/>
                    <a:lstStyle/>
                    <a:p>
                      <a:pPr indent="0" algn="ctr"/>
                      <a:endParaRPr lang="ru" sz="1400" dirty="0" smtClean="0">
                        <a:latin typeface="Times New Roman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400" dirty="0" smtClean="0">
                          <a:latin typeface="Times New Roman"/>
                        </a:rPr>
                        <a:t> иные межбюджетные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400" dirty="0" smtClean="0">
                          <a:latin typeface="Times New Roman"/>
                        </a:rPr>
                        <a:t>трансферты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20 383,69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 rot="10800000" flipV="1">
            <a:off x="8184332" y="1140737"/>
            <a:ext cx="1070449" cy="231239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b="1" dirty="0" smtClean="0">
                <a:latin typeface="Times New Roman"/>
              </a:rPr>
              <a:t>(</a:t>
            </a:r>
            <a:r>
              <a:rPr lang="ru" sz="1200" dirty="0" smtClean="0">
                <a:latin typeface="Times New Roman"/>
              </a:rPr>
              <a:t>тыс. руб</a:t>
            </a:r>
            <a:r>
              <a:rPr lang="ru" sz="1200" dirty="0">
                <a:latin typeface="Times New Roman"/>
              </a:rPr>
              <a:t>.)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98938" y="365760"/>
            <a:ext cx="8537448" cy="51511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36"/>
              </a:lnSpc>
              <a:spcAft>
                <a:spcPts val="1470"/>
              </a:spcAft>
            </a:pPr>
            <a:r>
              <a:rPr lang="ru" b="1" dirty="0" smtClean="0">
                <a:latin typeface="Times New Roman"/>
              </a:rPr>
              <a:t>Удельный объем налоговых и неналоговых доходов бюджета Талдомского  городского округа в расчете на душу населения в сравнении с другими муниципальными образованиями Московской области</a:t>
            </a:r>
            <a:endParaRPr lang="ru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84336" y="1305017"/>
            <a:ext cx="554973" cy="17755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 smtClean="0">
                <a:latin typeface="Times New Roman"/>
              </a:rPr>
              <a:t>(рублей)</a:t>
            </a:r>
            <a:endParaRPr lang="ru" sz="1200" dirty="0">
              <a:latin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160323"/>
              </p:ext>
            </p:extLst>
          </p:nvPr>
        </p:nvGraphicFramePr>
        <p:xfrm>
          <a:off x="407405" y="1638676"/>
          <a:ext cx="8971987" cy="3184691"/>
        </p:xfrm>
        <a:graphic>
          <a:graphicData uri="http://schemas.openxmlformats.org/drawingml/2006/table">
            <a:tbl>
              <a:tblPr/>
              <a:tblGrid>
                <a:gridCol w="2670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3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4560">
                  <a:extLst>
                    <a:ext uri="{9D8B030D-6E8A-4147-A177-3AD203B41FA5}">
                      <a16:colId xmlns:a16="http://schemas.microsoft.com/office/drawing/2014/main" val="746305557"/>
                    </a:ext>
                  </a:extLst>
                </a:gridCol>
              </a:tblGrid>
              <a:tr h="885471"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Наименование муниципального образования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Численность постоянного населения на 01.01.2022г.(чел.)*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Сумма налоговых и неналоговых доходов**(рублей) 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В расчете на 1 жителя (рублей)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031">
                <a:tc>
                  <a:txBody>
                    <a:bodyPr/>
                    <a:lstStyle/>
                    <a:p>
                      <a:pPr indent="0" algn="ctr">
                        <a:lnSpc>
                          <a:spcPts val="1560"/>
                        </a:lnSpc>
                      </a:pPr>
                      <a:endParaRPr lang="ru" sz="1300" b="1" dirty="0" smtClean="0">
                        <a:latin typeface="Times New Roman"/>
                      </a:endParaRPr>
                    </a:p>
                    <a:p>
                      <a:pPr indent="0" algn="ctr">
                        <a:lnSpc>
                          <a:spcPts val="1560"/>
                        </a:lnSpc>
                      </a:pPr>
                      <a:r>
                        <a:rPr lang="ru" sz="1300" b="1" dirty="0" smtClean="0">
                          <a:latin typeface="Times New Roman"/>
                        </a:rPr>
                        <a:t>Талдомский городской округ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b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46 250</a:t>
                      </a:r>
                      <a:endParaRPr lang="ru" sz="1300" b="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b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1 251 310 000</a:t>
                      </a:r>
                      <a:endParaRPr lang="ru" sz="1300" b="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b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27</a:t>
                      </a:r>
                      <a:r>
                        <a:rPr lang="ru" sz="1300" b="0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055,36</a:t>
                      </a:r>
                      <a:endParaRPr lang="ru" sz="1300" b="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13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300" b="1" dirty="0" smtClean="0">
                          <a:latin typeface="Times New Roman"/>
                        </a:rPr>
                        <a:t>Волоколамский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300" b="1" dirty="0" smtClean="0">
                          <a:latin typeface="Times New Roman"/>
                        </a:rPr>
                        <a:t>городской округ</a:t>
                      </a:r>
                      <a:endParaRPr lang="ru" sz="13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169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860 270 000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737,72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29157862"/>
                  </a:ext>
                </a:extLst>
              </a:tr>
              <a:tr h="32818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53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300" b="1" dirty="0" smtClean="0">
                          <a:latin typeface="Times New Roman"/>
                        </a:rPr>
                        <a:t>Дмитровский</a:t>
                      </a:r>
                    </a:p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300" b="1" dirty="0" smtClean="0">
                          <a:latin typeface="Times New Roman"/>
                        </a:rPr>
                        <a:t>городской округ</a:t>
                      </a:r>
                      <a:endParaRPr lang="ru" sz="13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162 029</a:t>
                      </a:r>
                      <a:endParaRPr lang="ru" sz="13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5 312</a:t>
                      </a:r>
                      <a:r>
                        <a:rPr lang="ru" sz="1300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440 000</a:t>
                      </a:r>
                      <a:endParaRPr lang="ru" sz="13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32</a:t>
                      </a:r>
                      <a:r>
                        <a:rPr lang="ru" sz="1300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790,00</a:t>
                      </a:r>
                      <a:endParaRPr lang="ru" sz="13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180"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300" b="1" dirty="0" smtClean="0">
                          <a:latin typeface="Times New Roman"/>
                        </a:rPr>
                        <a:t>Городской округ Лотошино</a:t>
                      </a:r>
                      <a:endParaRPr lang="ru" sz="13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15</a:t>
                      </a:r>
                      <a:r>
                        <a:rPr lang="ru" sz="1300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907</a:t>
                      </a:r>
                      <a:endParaRPr lang="ru" sz="13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372 760 000</a:t>
                      </a:r>
                      <a:endParaRPr lang="ru" sz="13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23</a:t>
                      </a:r>
                      <a:r>
                        <a:rPr lang="ru" sz="1300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433,71</a:t>
                      </a:r>
                      <a:endParaRPr lang="ru" sz="13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38511212"/>
                  </a:ext>
                </a:extLst>
              </a:tr>
              <a:tr h="372255"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300" b="1" dirty="0" smtClean="0">
                          <a:latin typeface="Times New Roman"/>
                        </a:rPr>
                        <a:t>Городской округ Серебрянные</a:t>
                      </a:r>
                      <a:r>
                        <a:rPr lang="ru" sz="1300" b="1" baseline="0" dirty="0" smtClean="0">
                          <a:latin typeface="Times New Roman"/>
                        </a:rPr>
                        <a:t> пруды</a:t>
                      </a:r>
                      <a:endParaRPr lang="ru" sz="13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23 821</a:t>
                      </a:r>
                      <a:endParaRPr lang="ru" sz="13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617 200 000</a:t>
                      </a:r>
                      <a:endParaRPr lang="ru" sz="13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25 909,91</a:t>
                      </a:r>
                      <a:endParaRPr lang="ru" sz="13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91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300" b="1" dirty="0" smtClean="0">
                          <a:latin typeface="Times New Roman"/>
                        </a:rPr>
                        <a:t>Городской округ Молодежный</a:t>
                      </a:r>
                    </a:p>
                    <a:p>
                      <a:pPr indent="0"/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794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59 400 000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21 259,84</a:t>
                      </a:r>
                      <a:endParaRPr lang="ru-RU" sz="13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19236733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35390" y="5251504"/>
            <a:ext cx="9361283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Информация по численности населения размещена на официальном сайте Росстата (Главная страница/Официальная статистика/Московская область/Население/Оценка численности постоянного населения Московской области на 01.01.2022г.) по ссылке</a:t>
            </a:r>
            <a:r>
              <a:rPr lang="ru-RU" sz="9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9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9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://rosstat.gov.ru/</a:t>
            </a:r>
            <a:r>
              <a:rPr lang="en-US" sz="9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/compendium/document/13282</a:t>
            </a:r>
            <a:endParaRPr lang="ru-RU" sz="900" b="1" u="sng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** Информация о налоговых и неналоговых доходов в разрезе муниципальных образований размещена на портале «Открытый бюджет МО» по ссылке </a:t>
            </a:r>
            <a:r>
              <a:rPr lang="en-US" sz="9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US" sz="9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budget.mosreg.ru/analitika/ispolnenie-byudjeta-subekta/sravneniya</a:t>
            </a:r>
            <a:r>
              <a:rPr lang="ru-RU" sz="9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9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po-osnovnym-parametram-ispolneniya-byudzhetov-municipalnyx-obrazovanij</a:t>
            </a:r>
            <a:r>
              <a:rPr lang="en-US" sz="10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ru-RU" sz="1000" b="1" u="sng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6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818" y="715224"/>
            <a:ext cx="7541536" cy="66995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420"/>
              </a:spcAft>
            </a:pPr>
            <a:r>
              <a:rPr lang="ru" b="1" dirty="0">
                <a:latin typeface="Times New Roman"/>
              </a:rPr>
              <a:t>Перечень налоговых льгот и оценка потерь </a:t>
            </a:r>
            <a:r>
              <a:rPr lang="ru" b="1" dirty="0" smtClean="0">
                <a:latin typeface="Times New Roman"/>
              </a:rPr>
              <a:t>бюджета</a:t>
            </a:r>
          </a:p>
          <a:p>
            <a:pPr indent="0" algn="ctr">
              <a:spcAft>
                <a:spcPts val="420"/>
              </a:spcAft>
            </a:pPr>
            <a:r>
              <a:rPr lang="ru" b="1" dirty="0" smtClean="0">
                <a:latin typeface="Times New Roman"/>
              </a:rPr>
              <a:t> Талдомского городского округа от их предоставления </a:t>
            </a:r>
            <a:r>
              <a:rPr lang="ru" b="1" dirty="0">
                <a:latin typeface="Times New Roman"/>
              </a:rPr>
              <a:t>в </a:t>
            </a:r>
            <a:r>
              <a:rPr lang="ru" b="1" dirty="0" smtClean="0">
                <a:latin typeface="Times New Roman"/>
              </a:rPr>
              <a:t>2023 </a:t>
            </a:r>
            <a:r>
              <a:rPr lang="ru" b="1" dirty="0">
                <a:latin typeface="Times New Roman"/>
              </a:rPr>
              <a:t>-</a:t>
            </a:r>
            <a:r>
              <a:rPr lang="ru" b="1" dirty="0" smtClean="0">
                <a:latin typeface="Times New Roman"/>
              </a:rPr>
              <a:t>2025 </a:t>
            </a:r>
            <a:r>
              <a:rPr lang="ru" b="1" dirty="0">
                <a:latin typeface="Times New Roman"/>
              </a:rPr>
              <a:t>годах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673318" y="1367073"/>
            <a:ext cx="1057187" cy="26976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900" b="1" u="sng" dirty="0">
                <a:latin typeface="Times New Roman"/>
              </a:rPr>
              <a:t>(</a:t>
            </a:r>
            <a:r>
              <a:rPr lang="ru" sz="1200" b="1" u="sng" dirty="0">
                <a:latin typeface="Times New Roman"/>
              </a:rPr>
              <a:t>тыс. руб</a:t>
            </a:r>
            <a:r>
              <a:rPr lang="ru" sz="900" b="1" u="sng" dirty="0">
                <a:latin typeface="Times New Roman"/>
              </a:rPr>
              <a:t>.)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763363"/>
              </p:ext>
            </p:extLst>
          </p:nvPr>
        </p:nvGraphicFramePr>
        <p:xfrm>
          <a:off x="271606" y="1665838"/>
          <a:ext cx="9334121" cy="4101219"/>
        </p:xfrm>
        <a:graphic>
          <a:graphicData uri="http://schemas.openxmlformats.org/drawingml/2006/table">
            <a:tbl>
              <a:tblPr/>
              <a:tblGrid>
                <a:gridCol w="3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3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2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76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72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04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52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95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95694">
                <a:tc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ru" sz="900" b="1">
                          <a:latin typeface="Times New Roman"/>
                        </a:rPr>
                        <a:t>№</a:t>
                      </a:r>
                    </a:p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Наименование налоговой льготы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Правовое основание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Факт</a:t>
                      </a:r>
                    </a:p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 2021 </a:t>
                      </a:r>
                      <a:r>
                        <a:rPr lang="ru" sz="900" b="1" dirty="0">
                          <a:latin typeface="Times New Roman"/>
                        </a:rPr>
                        <a:t>года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Оценка </a:t>
                      </a:r>
                      <a:endParaRPr lang="ru" sz="900" b="1" dirty="0" smtClean="0">
                        <a:latin typeface="Times New Roman"/>
                      </a:endParaRPr>
                    </a:p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2022года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176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Прогноз </a:t>
                      </a:r>
                      <a:endParaRPr lang="ru" sz="900" b="1" dirty="0" smtClean="0">
                        <a:latin typeface="Times New Roman"/>
                      </a:endParaRPr>
                    </a:p>
                    <a:p>
                      <a:pPr indent="0" algn="ctr">
                        <a:lnSpc>
                          <a:spcPts val="1176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на 2023 </a:t>
                      </a:r>
                      <a:r>
                        <a:rPr lang="ru" sz="9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176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Прогноз </a:t>
                      </a:r>
                      <a:endParaRPr lang="ru" sz="900" b="1" dirty="0" smtClean="0">
                        <a:latin typeface="Times New Roman"/>
                      </a:endParaRPr>
                    </a:p>
                    <a:p>
                      <a:pPr indent="0" algn="ctr">
                        <a:lnSpc>
                          <a:spcPts val="1176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на 2024 </a:t>
                      </a:r>
                      <a:r>
                        <a:rPr lang="ru" sz="9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176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Прогноз</a:t>
                      </a:r>
                    </a:p>
                    <a:p>
                      <a:pPr indent="0" algn="ctr">
                        <a:lnSpc>
                          <a:spcPts val="1176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на 2025 </a:t>
                      </a:r>
                      <a:r>
                        <a:rPr lang="ru" sz="9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576">
                <a:tc>
                  <a:txBody>
                    <a:bodyPr/>
                    <a:lstStyle/>
                    <a:p>
                      <a:pPr marL="127000" indent="0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0" marR="0" marT="0" marB="0" anchor="b"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41 092,0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pattFill prst="pct5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4 166,0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pattFill prst="pct5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4 130,0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pattFill prst="pct5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39700" indent="0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4130,0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pattFill prst="pct5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39700" indent="0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4 130,0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pattFill prst="pct5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3866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1.1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b="1" dirty="0" smtClean="0">
                          <a:latin typeface="Times New Roman"/>
                        </a:rPr>
                        <a:t>Льготы </a:t>
                      </a:r>
                      <a:r>
                        <a:rPr lang="ru" sz="1300" b="1" dirty="0">
                          <a:latin typeface="Times New Roman"/>
                        </a:rPr>
                        <a:t>налогоплательщикам-организациям</a:t>
                      </a:r>
                    </a:p>
                  </a:txBody>
                  <a:tcPr marL="0" marR="0" marT="0" marB="0" anchor="ctr"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200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     Решение </a:t>
                      </a:r>
                      <a:r>
                        <a:rPr lang="ru" sz="900" b="1" dirty="0">
                          <a:latin typeface="Times New Roman"/>
                        </a:rPr>
                        <a:t>Совета депутатов </a:t>
                      </a:r>
                      <a:r>
                        <a:rPr lang="ru" sz="900" b="1" dirty="0" smtClean="0">
                          <a:latin typeface="Times New Roman"/>
                        </a:rPr>
                        <a:t>Талдомского городского округа МО </a:t>
                      </a:r>
                      <a:r>
                        <a:rPr lang="ru" sz="900" b="1" dirty="0">
                          <a:latin typeface="Times New Roman"/>
                        </a:rPr>
                        <a:t>от </a:t>
                      </a:r>
                      <a:r>
                        <a:rPr lang="ru" sz="900" b="1" dirty="0" smtClean="0">
                          <a:latin typeface="Times New Roman"/>
                        </a:rPr>
                        <a:t>29.11.2018 года</a:t>
                      </a:r>
                    </a:p>
                    <a:p>
                      <a:pPr indent="0" algn="l">
                        <a:lnSpc>
                          <a:spcPts val="1200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 </a:t>
                      </a:r>
                      <a:r>
                        <a:rPr lang="en-US" sz="900" b="1" dirty="0">
                          <a:latin typeface="Times New Roman"/>
                        </a:rPr>
                        <a:t>N </a:t>
                      </a:r>
                      <a:r>
                        <a:rPr lang="ru" sz="900" b="1" dirty="0" smtClean="0">
                          <a:latin typeface="Times New Roman"/>
                        </a:rPr>
                        <a:t>102 </a:t>
                      </a:r>
                      <a:r>
                        <a:rPr lang="ru" sz="900" b="1" dirty="0">
                          <a:latin typeface="Times New Roman"/>
                        </a:rPr>
                        <a:t>"О земельном налоге </a:t>
                      </a:r>
                      <a:r>
                        <a:rPr lang="ru" sz="900" b="1" dirty="0" smtClean="0">
                          <a:latin typeface="Times New Roman"/>
                        </a:rPr>
                        <a:t>"п.7.5,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.7.6.,</a:t>
                      </a:r>
                      <a:r>
                        <a:rPr lang="ru" sz="900" b="1" dirty="0" smtClean="0">
                          <a:latin typeface="Times New Roman"/>
                        </a:rPr>
                        <a:t> </a:t>
                      </a:r>
                    </a:p>
                    <a:p>
                      <a:pPr indent="0" algn="l">
                        <a:lnSpc>
                          <a:spcPts val="1200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Решение Совета депутатов Талдомского городского округа МО от 25.11.2021 года </a:t>
                      </a:r>
                    </a:p>
                    <a:p>
                      <a:pPr indent="0" algn="l">
                        <a:lnSpc>
                          <a:spcPts val="1200"/>
                        </a:lnSpc>
                      </a:pPr>
                      <a:r>
                        <a:rPr lang="ru-RU" sz="900" b="1" dirty="0" smtClean="0">
                          <a:latin typeface="Times New Roman"/>
                        </a:rPr>
                        <a:t> </a:t>
                      </a:r>
                      <a:r>
                        <a:rPr lang="en-US" sz="900" b="1" dirty="0" smtClean="0">
                          <a:latin typeface="Times New Roman"/>
                        </a:rPr>
                        <a:t>N</a:t>
                      </a:r>
                      <a:r>
                        <a:rPr lang="ru-RU" sz="900" b="1" dirty="0" smtClean="0">
                          <a:latin typeface="Times New Roman"/>
                        </a:rPr>
                        <a:t> 72</a:t>
                      </a:r>
                      <a:r>
                        <a:rPr lang="ru" sz="900" b="1" dirty="0" smtClean="0">
                          <a:latin typeface="Times New Roman"/>
                        </a:rPr>
                        <a:t>"О земельном налоге "п.4.4,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п.4.5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38 949,0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pattFill prst="pct5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2 021,0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pattFill prst="pct5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1985,0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pattFill prst="pct5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1 985,0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pattFill prst="pct5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1 952,0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pattFill prst="pct5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33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1.2.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1300" b="1" dirty="0" smtClean="0">
                          <a:latin typeface="Times New Roman"/>
                        </a:rPr>
                        <a:t>Льготы </a:t>
                      </a:r>
                      <a:r>
                        <a:rPr lang="ru" sz="1300" b="1" dirty="0">
                          <a:latin typeface="Times New Roman"/>
                        </a:rPr>
                        <a:t>налогоплательщикам-физическим лицам</a:t>
                      </a:r>
                    </a:p>
                  </a:txBody>
                  <a:tcPr marL="0" marR="0" marT="0" marB="0" anchor="ctr"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1" dirty="0" smtClean="0">
                          <a:latin typeface="Times New Roman"/>
                        </a:rPr>
                        <a:t>    Решение Совета депутатов Талдомского  городского округа МО от 29.11.2018 года</a:t>
                      </a:r>
                    </a:p>
                    <a:p>
                      <a:pPr indent="0" algn="l">
                        <a:lnSpc>
                          <a:spcPts val="1200"/>
                        </a:lnSpc>
                      </a:pPr>
                      <a:r>
                        <a:rPr lang="en-US" sz="900" b="1" dirty="0" smtClean="0">
                          <a:latin typeface="Times New Roman"/>
                        </a:rPr>
                        <a:t>N </a:t>
                      </a:r>
                      <a:r>
                        <a:rPr lang="ru" sz="900" b="1" dirty="0" smtClean="0">
                          <a:latin typeface="Times New Roman"/>
                        </a:rPr>
                        <a:t>102 "О земельном налоге ", п.7.1, п.7.2. Решение Совета депутатов Талдомского   городского округа МО от 25.11.2021 </a:t>
                      </a:r>
                    </a:p>
                    <a:p>
                      <a:pPr indent="0" algn="l">
                        <a:lnSpc>
                          <a:spcPts val="1200"/>
                        </a:lnSpc>
                      </a:pPr>
                      <a:r>
                        <a:rPr lang="ru-RU" sz="900" b="1" dirty="0" smtClean="0">
                          <a:latin typeface="Times New Roman"/>
                        </a:rPr>
                        <a:t> </a:t>
                      </a:r>
                      <a:r>
                        <a:rPr lang="en-US" sz="900" b="1" dirty="0" smtClean="0">
                          <a:latin typeface="Times New Roman"/>
                        </a:rPr>
                        <a:t>N </a:t>
                      </a:r>
                      <a:r>
                        <a:rPr lang="ru" sz="900" b="1" dirty="0" smtClean="0">
                          <a:latin typeface="Times New Roman"/>
                        </a:rPr>
                        <a:t>72 "О земельном налоге ", п.4.1,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п.4.2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2 143,0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pattFill prst="pct5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2 145,0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pattFill prst="pct5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2 145,0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pattFill prst="pct5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2 145,0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pattFill prst="pct5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2 145,0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pattFill prst="pct5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050"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ИТОГО налоговых льгот, предоставляемых в соответствии с решениями, принятыми органами местного самоуправления </a:t>
                      </a:r>
                      <a:r>
                        <a:rPr lang="ru" sz="900" b="1" dirty="0" smtClean="0">
                          <a:latin typeface="Times New Roman"/>
                        </a:rPr>
                        <a:t>Талдомского городского округа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41 092,0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pattFill prst="pct5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4 166,0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pattFill prst="pct5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4 130,0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pattFill prst="pct5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39700" indent="0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4 130,0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pattFill prst="pct5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39700" indent="0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4 130,0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pattFill prst="pct5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159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627" y="0"/>
            <a:ext cx="8704063" cy="497941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420"/>
              </a:spcAft>
            </a:pPr>
            <a:r>
              <a:rPr lang="ru" b="1" dirty="0">
                <a:latin typeface="Times New Roman"/>
              </a:rPr>
              <a:t>Перечень налоговых </a:t>
            </a:r>
            <a:r>
              <a:rPr lang="ru" b="1" dirty="0" smtClean="0">
                <a:latin typeface="Times New Roman"/>
              </a:rPr>
              <a:t>льгот, ставок налога </a:t>
            </a:r>
            <a:r>
              <a:rPr lang="ru" b="1" dirty="0">
                <a:latin typeface="Times New Roman"/>
              </a:rPr>
              <a:t>и оценка потерь бюджета </a:t>
            </a:r>
            <a:r>
              <a:rPr lang="ru" b="1" dirty="0" smtClean="0">
                <a:latin typeface="Times New Roman"/>
              </a:rPr>
              <a:t>Талдомского городского округа от их предоставления в 2021-2025 годах</a:t>
            </a:r>
            <a:endParaRPr lang="ru" b="1" dirty="0"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116938" y="552261"/>
            <a:ext cx="1057187" cy="17201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900" b="1" u="sng" dirty="0">
                <a:latin typeface="Times New Roman"/>
              </a:rPr>
              <a:t>(тыс. руб.)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03208"/>
              </p:ext>
            </p:extLst>
          </p:nvPr>
        </p:nvGraphicFramePr>
        <p:xfrm>
          <a:off x="144854" y="735636"/>
          <a:ext cx="9615305" cy="6124394"/>
        </p:xfrm>
        <a:graphic>
          <a:graphicData uri="http://schemas.openxmlformats.org/drawingml/2006/table">
            <a:tbl>
              <a:tblPr/>
              <a:tblGrid>
                <a:gridCol w="206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1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010">
                  <a:extLst>
                    <a:ext uri="{9D8B030D-6E8A-4147-A177-3AD203B41FA5}">
                      <a16:colId xmlns:a16="http://schemas.microsoft.com/office/drawing/2014/main" val="659967511"/>
                    </a:ext>
                  </a:extLst>
                </a:gridCol>
                <a:gridCol w="2127564">
                  <a:extLst>
                    <a:ext uri="{9D8B030D-6E8A-4147-A177-3AD203B41FA5}">
                      <a16:colId xmlns:a16="http://schemas.microsoft.com/office/drawing/2014/main" val="2725055406"/>
                    </a:ext>
                  </a:extLst>
                </a:gridCol>
                <a:gridCol w="498213">
                  <a:extLst>
                    <a:ext uri="{9D8B030D-6E8A-4147-A177-3AD203B41FA5}">
                      <a16:colId xmlns:a16="http://schemas.microsoft.com/office/drawing/2014/main" val="3891603502"/>
                    </a:ext>
                  </a:extLst>
                </a:gridCol>
                <a:gridCol w="634447">
                  <a:extLst>
                    <a:ext uri="{9D8B030D-6E8A-4147-A177-3AD203B41FA5}">
                      <a16:colId xmlns:a16="http://schemas.microsoft.com/office/drawing/2014/main" val="2793506552"/>
                    </a:ext>
                  </a:extLst>
                </a:gridCol>
                <a:gridCol w="556134">
                  <a:extLst>
                    <a:ext uri="{9D8B030D-6E8A-4147-A177-3AD203B41FA5}">
                      <a16:colId xmlns:a16="http://schemas.microsoft.com/office/drawing/2014/main" val="2230709784"/>
                    </a:ext>
                  </a:extLst>
                </a:gridCol>
                <a:gridCol w="631825">
                  <a:extLst>
                    <a:ext uri="{9D8B030D-6E8A-4147-A177-3AD203B41FA5}">
                      <a16:colId xmlns:a16="http://schemas.microsoft.com/office/drawing/2014/main" val="1101552160"/>
                    </a:ext>
                  </a:extLst>
                </a:gridCol>
                <a:gridCol w="640388">
                  <a:extLst>
                    <a:ext uri="{9D8B030D-6E8A-4147-A177-3AD203B41FA5}">
                      <a16:colId xmlns:a16="http://schemas.microsoft.com/office/drawing/2014/main" val="3341844146"/>
                    </a:ext>
                  </a:extLst>
                </a:gridCol>
              </a:tblGrid>
              <a:tr h="448924">
                <a:tc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Наименование налоговой льготы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Ставка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 налога (%)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Правовое основание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Ф</a:t>
                      </a:r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акт </a:t>
                      </a:r>
                    </a:p>
                    <a:p>
                      <a:pPr indent="0" algn="ctr"/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2021 года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Оценка 2022 года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Прогноз на 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1" dirty="0" smtClean="0">
                          <a:latin typeface="Times New Roman"/>
                        </a:rPr>
                        <a:t>Прогноз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1" dirty="0" smtClean="0">
                          <a:latin typeface="Times New Roman"/>
                        </a:rPr>
                        <a:t> на 2024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1" smtClean="0">
                          <a:latin typeface="Times New Roman"/>
                        </a:rPr>
                        <a:t>Прогноз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1" smtClean="0">
                          <a:latin typeface="Times New Roman"/>
                        </a:rPr>
                        <a:t>на 2025 год</a:t>
                      </a:r>
                    </a:p>
                    <a:p>
                      <a:pPr indent="0" algn="ctr"/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940">
                <a:tc>
                  <a:txBody>
                    <a:bodyPr/>
                    <a:lstStyle/>
                    <a:p>
                      <a:pPr marL="127000" indent="0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rowSpan="9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latin typeface="Times New Roman"/>
                        </a:rPr>
                        <a:t> Решение Совета депутатов от 29.11.2018г.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latin typeface="Times New Roman"/>
                        </a:rPr>
                        <a:t> № 102 "О земельном налоге "(с изменениями</a:t>
                      </a:r>
                      <a:r>
                        <a:rPr lang="ru-RU" sz="800" b="0" baseline="0" dirty="0" smtClean="0">
                          <a:latin typeface="Times New Roman"/>
                        </a:rPr>
                        <a:t>),</a:t>
                      </a:r>
                      <a:r>
                        <a:rPr lang="ru-RU" sz="800" b="0" dirty="0" smtClean="0">
                          <a:latin typeface="Times New Roman"/>
                        </a:rPr>
                        <a:t>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latin typeface="Times New Roman"/>
                        </a:rPr>
                        <a:t> Решение Совета депутатов от 25.11.2021г.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latin typeface="Times New Roman"/>
                        </a:rPr>
                        <a:t> № 72  п.4.4, п.4.5 «О земельном  налоге»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41 092,0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4 166,0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4 130,0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</a:t>
                      </a:r>
                      <a:r>
                        <a:rPr lang="ru" sz="900" b="1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130,0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4</a:t>
                      </a:r>
                      <a:r>
                        <a:rPr lang="ru" sz="900" b="1" baseline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130,0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360">
                <a:tc rowSpan="8"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1.1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льготы </a:t>
                      </a:r>
                      <a:r>
                        <a:rPr lang="ru" sz="900" b="1" dirty="0" smtClean="0">
                          <a:latin typeface="Times New Roman"/>
                        </a:rPr>
                        <a:t>налогоплательщикам-организациям: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1,5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indent="0" algn="just"/>
                      <a:endParaRPr lang="ru" sz="900" b="0" baseline="0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900" b="1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38 949,0</a:t>
                      </a:r>
                      <a:endParaRPr lang="ru" sz="900" b="1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2 021,0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1 985,0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1 985,0</a:t>
                      </a:r>
                      <a:endParaRPr lang="ru" sz="900" b="1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1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1 985,0</a:t>
                      </a:r>
                      <a:endParaRPr lang="ru" sz="900" b="1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r>
                        <a:rPr lang="ru" sz="800" b="0" dirty="0" smtClean="0">
                          <a:latin typeface="Times New Roman"/>
                        </a:rPr>
                        <a:t>Освобождение от уплаты земельного</a:t>
                      </a:r>
                      <a:r>
                        <a:rPr lang="ru" sz="800" b="0" baseline="0" dirty="0" smtClean="0">
                          <a:latin typeface="Times New Roman"/>
                        </a:rPr>
                        <a:t> налога на 100% государственные и муниципальные бюджетные (казенные) учреждения Московской области,вид деятельности которых направлен на сопровождение процедуры оформления права собственности Московской области на объекты недвижимости,включая земельные участки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0" baseline="0" dirty="0" smtClean="0">
                          <a:latin typeface="Times New Roman"/>
                        </a:rPr>
                        <a:t>1,5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3597778"/>
                  </a:ext>
                </a:extLst>
              </a:tr>
              <a:tr h="5790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" sz="800" b="0" baseline="0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" sz="800" b="0" baseline="0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1914822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0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-Освобождение  от уплаты земельного налога на 100% организации за земельные участки, занимаемые парками культуры и отдыха</a:t>
                      </a:r>
                      <a:endParaRPr lang="ru" sz="800" b="0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0" dirty="0" smtClean="0">
                          <a:latin typeface="Times New Roman"/>
                        </a:rPr>
                        <a:t>1,5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024509"/>
                  </a:ext>
                </a:extLst>
              </a:tr>
              <a:tr h="3027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" sz="800" b="0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" sz="800" b="0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1 860,0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1 860,0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860,0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1 860,0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1 860,0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88840906"/>
                  </a:ext>
                </a:extLst>
              </a:tr>
              <a:tr h="1844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0" algn="just"/>
                      <a:r>
                        <a:rPr lang="ru" sz="800" b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-Освобождение от уплаты земельного налога на 100% земельные участки, занимаемые кладбищами</a:t>
                      </a:r>
                      <a:endParaRPr lang="ru" sz="800" b="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800" b="0" dirty="0" smtClean="0">
                          <a:latin typeface="Times New Roman"/>
                        </a:rPr>
                        <a:t>1,5</a:t>
                      </a: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42365097"/>
                  </a:ext>
                </a:extLst>
              </a:tr>
              <a:tr h="572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8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36 928,0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78786111"/>
                  </a:ext>
                </a:extLst>
              </a:tr>
              <a:tr h="8458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0" dirty="0" smtClean="0">
                          <a:latin typeface="Times New Roman"/>
                        </a:rPr>
                        <a:t>-</a:t>
                      </a:r>
                      <a:r>
                        <a:rPr lang="ru" sz="800" b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Освобождение от уплаты земельного налога на 100% органы местного самоуправления Талдомского городского  округа, а также муниципальные казенные учреждения Талдомского городского округа,вид деятельности которых направлен на сопровождение процедуры оформления права муниципальной собственности Талдомского городского округа на объекты недвижимости,включая земельные участки</a:t>
                      </a:r>
                      <a:endParaRPr lang="ru-RU" sz="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indent="0" algn="just"/>
                      <a:endParaRPr lang="ru" sz="800" b="0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0" dirty="0" smtClean="0">
                          <a:latin typeface="Times New Roman"/>
                        </a:rPr>
                        <a:t>1,5</a:t>
                      </a: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4202813"/>
                  </a:ext>
                </a:extLst>
              </a:tr>
              <a:tr h="172554">
                <a:tc rowSpan="15"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1.2.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1" dirty="0" smtClean="0">
                          <a:latin typeface="Times New Roman"/>
                        </a:rPr>
                        <a:t>льготы налогоплательщикам-физическим лицам: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1" dirty="0" smtClean="0">
                          <a:latin typeface="Times New Roman"/>
                        </a:rPr>
                        <a:t>0,3</a:t>
                      </a:r>
                    </a:p>
                  </a:txBody>
                  <a:tcPr marL="0" marR="0" marT="0" marB="0"/>
                </a:tc>
                <a:tc rowSpan="15">
                  <a:txBody>
                    <a:bodyPr/>
                    <a:lstStyle/>
                    <a:p>
                      <a:pPr indent="0" algn="just">
                        <a:lnSpc>
                          <a:spcPts val="1224"/>
                        </a:lnSpc>
                      </a:pPr>
                      <a:r>
                        <a:rPr lang="ru-RU" sz="800" b="0" dirty="0" smtClean="0">
                          <a:latin typeface="Times New Roman"/>
                        </a:rPr>
                        <a:t>   </a:t>
                      </a:r>
                    </a:p>
                    <a:p>
                      <a:pPr indent="0" algn="just">
                        <a:lnSpc>
                          <a:spcPts val="1224"/>
                        </a:lnSpc>
                      </a:pPr>
                      <a:endParaRPr lang="ru-RU" sz="800" b="0" dirty="0" smtClean="0">
                        <a:latin typeface="Times New Roman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latin typeface="Times New Roman"/>
                        </a:rPr>
                        <a:t>  Решение Совета депутатов от 29.11.2018г.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latin typeface="Times New Roman"/>
                        </a:rPr>
                        <a:t> № 102 "О земельном налоге " (с изменениями),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latin typeface="Times New Roman"/>
                        </a:rPr>
                        <a:t>  Решение Совета депутатов от 25.11.2021г.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latin typeface="Times New Roman"/>
                        </a:rPr>
                        <a:t> № 72 п.4.1, п.4.2 «О земельном налоге»</a:t>
                      </a:r>
                    </a:p>
                    <a:p>
                      <a:pPr indent="0" algn="just">
                        <a:lnSpc>
                          <a:spcPts val="1224"/>
                        </a:lnSpc>
                      </a:pPr>
                      <a:endParaRPr lang="ru-RU" sz="800" b="0" dirty="0" smtClean="0">
                        <a:latin typeface="Times New Roman"/>
                      </a:endParaRPr>
                    </a:p>
                    <a:p>
                      <a:pPr indent="0" algn="just">
                        <a:lnSpc>
                          <a:spcPts val="1224"/>
                        </a:lnSpc>
                      </a:pPr>
                      <a:endParaRPr lang="ru-RU" sz="800" b="0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9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2 143,0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145,0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2 145,0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2 145,0</a:t>
                      </a: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2 145,0</a:t>
                      </a:r>
                    </a:p>
                    <a:p>
                      <a:pPr indent="0" algn="ctr">
                        <a:lnSpc>
                          <a:spcPts val="1224"/>
                        </a:lnSpc>
                      </a:pPr>
                      <a:endParaRPr lang="ru" sz="9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14245058"/>
                  </a:ext>
                </a:extLst>
              </a:tr>
              <a:tr h="1276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r>
                        <a:rPr lang="ru" sz="800" b="0" dirty="0" smtClean="0">
                          <a:latin typeface="Times New Roman"/>
                        </a:rPr>
                        <a:t>участники,ветераны и инвалиды  Великой Отечественной войны </a:t>
                      </a: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0" dirty="0" smtClean="0">
                          <a:latin typeface="Times New Roman"/>
                        </a:rPr>
                        <a:t>0,3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211589"/>
                  </a:ext>
                </a:extLst>
              </a:tr>
              <a:tr h="73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" sz="800" b="0" dirty="0" smtClean="0">
                        <a:latin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" sz="800" b="0" dirty="0" smtClean="0">
                        <a:latin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89294452"/>
                  </a:ext>
                </a:extLst>
              </a:tr>
              <a:tr h="626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0" dirty="0" smtClean="0">
                          <a:latin typeface="Times New Roman"/>
                        </a:rPr>
                        <a:t>-вдовы участников</a:t>
                      </a:r>
                      <a:r>
                        <a:rPr lang="ru" sz="800" b="0" baseline="0" dirty="0" smtClean="0">
                          <a:latin typeface="Times New Roman"/>
                        </a:rPr>
                        <a:t> Великой Отечественной войны, а также граждане, на которых заканодательством распространены социальные гарантии и льготы участников Великой Отечественной войны</a:t>
                      </a: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0" baseline="0" dirty="0" smtClean="0">
                          <a:latin typeface="Times New Roman"/>
                        </a:rPr>
                        <a:t>0,3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730561"/>
                  </a:ext>
                </a:extLst>
              </a:tr>
              <a:tr h="3885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0" algn="just">
                        <a:lnSpc>
                          <a:spcPts val="1224"/>
                        </a:lnSpc>
                      </a:pP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97040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0" baseline="0" dirty="0" smtClean="0">
                          <a:latin typeface="Times New Roman"/>
                        </a:rPr>
                        <a:t>-ветераны и инвалиды  боевых действий</a:t>
                      </a: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0" baseline="0" dirty="0" smtClean="0">
                          <a:latin typeface="Times New Roman"/>
                        </a:rPr>
                        <a:t>0,3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90627"/>
                  </a:ext>
                </a:extLst>
              </a:tr>
              <a:tr h="1456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" sz="800" b="0" baseline="0" dirty="0" smtClean="0">
                        <a:latin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" sz="800" b="0" baseline="0" dirty="0" smtClean="0">
                        <a:latin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982542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0" baseline="0" dirty="0" smtClean="0">
                          <a:latin typeface="Times New Roman"/>
                        </a:rPr>
                        <a:t>-инвалиды </a:t>
                      </a:r>
                      <a:r>
                        <a:rPr lang="en-US" sz="800" b="0" baseline="0" dirty="0" smtClean="0">
                          <a:latin typeface="Times New Roman"/>
                        </a:rPr>
                        <a:t>I </a:t>
                      </a:r>
                      <a:r>
                        <a:rPr lang="ru-RU" sz="800" b="0" baseline="0" dirty="0" smtClean="0">
                          <a:latin typeface="Times New Roman"/>
                        </a:rPr>
                        <a:t>и</a:t>
                      </a:r>
                      <a:r>
                        <a:rPr lang="en-US" sz="800" b="0" baseline="0" dirty="0" smtClean="0">
                          <a:latin typeface="Times New Roman"/>
                        </a:rPr>
                        <a:t> II</a:t>
                      </a:r>
                      <a:r>
                        <a:rPr lang="ru-RU" sz="800" b="0" baseline="0" dirty="0" smtClean="0">
                          <a:latin typeface="Times New Roman"/>
                        </a:rPr>
                        <a:t> групп инвалидности, инвалиды с детства, дети-инвалиды</a:t>
                      </a: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baseline="0" dirty="0" smtClean="0">
                          <a:latin typeface="Times New Roman"/>
                        </a:rPr>
                        <a:t>0,3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874477"/>
                  </a:ext>
                </a:extLst>
              </a:tr>
              <a:tr h="1644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baseline="0" dirty="0" smtClean="0">
                        <a:latin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baseline="0" dirty="0" smtClean="0">
                        <a:latin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669,0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669,0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667,0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667,0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667,0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535852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baseline="0" dirty="0" smtClean="0">
                          <a:latin typeface="Times New Roman"/>
                        </a:rPr>
                        <a:t>-</a:t>
                      </a: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подвергающиеся воздействию радиации вследствие катастрофы на Чернобыльской АЭС и других радиационных аварий на атомных объектах, а также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437227"/>
                  </a:ext>
                </a:extLst>
              </a:tr>
              <a:tr h="5754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baseline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baseline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537649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пенсионеры 70 лет и старше</a:t>
                      </a: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485053"/>
                  </a:ext>
                </a:extLst>
              </a:tr>
              <a:tr h="1359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baseline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baseline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1 142,0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1  147,0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1  147,0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149,0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90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151,0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46379990"/>
                  </a:ext>
                </a:extLst>
              </a:tr>
              <a:tr h="4503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0" baseline="0" dirty="0" smtClean="0">
                          <a:effectLst/>
                          <a:latin typeface="Times New Roman"/>
                          <a:ea typeface="+mn-ea"/>
                        </a:rPr>
                        <a:t>-</a:t>
                      </a: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почетные граждане Талдомского городского округа, Талдомского муниципального района, городских и сельских поселений Талдомского муниципального района;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75924839"/>
                  </a:ext>
                </a:extLst>
              </a:tr>
              <a:tr h="4503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ts val="1224"/>
                        </a:lnSpc>
                      </a:pPr>
                      <a:r>
                        <a:rPr lang="ru" sz="800" b="0" dirty="0" smtClean="0">
                          <a:latin typeface="Times New Roman"/>
                        </a:rPr>
                        <a:t>-пенсионеры , доход которых ниже двухкратной велечины прожиточного минимума,установленной в Московской области для пенсионеров в 4 квартале года, предшествующего налоговому периоду</a:t>
                      </a: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800" b="0" dirty="0" smtClean="0">
                          <a:latin typeface="Times New Roman"/>
                        </a:rPr>
                        <a:t>0,3</a:t>
                      </a: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22089518"/>
                  </a:ext>
                </a:extLst>
              </a:tr>
              <a:tr h="438974">
                <a:tc>
                  <a:txBody>
                    <a:bodyPr/>
                    <a:lstStyle/>
                    <a:p>
                      <a:endParaRPr sz="1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ИТОГО налоговых льгот, предоставляемых в соответствии с решениями, принятыми органами местного самоуправления </a:t>
                      </a:r>
                      <a:r>
                        <a:rPr lang="ru" sz="800" b="1" dirty="0" smtClean="0">
                          <a:latin typeface="Times New Roman"/>
                        </a:rPr>
                        <a:t>Талдомского городского округа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00"/>
                        </a:lnSpc>
                      </a:pP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00"/>
                        </a:lnSpc>
                      </a:pPr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r>
                        <a:rPr lang="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092,0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00"/>
                        </a:lnSpc>
                      </a:pPr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4 166,0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00"/>
                        </a:lnSpc>
                      </a:pPr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130,0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00"/>
                        </a:lnSpc>
                      </a:pPr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130,</a:t>
                      </a:r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00"/>
                        </a:lnSpc>
                      </a:pPr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130</a:t>
                      </a:r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975392"/>
              </p:ext>
            </p:extLst>
          </p:nvPr>
        </p:nvGraphicFramePr>
        <p:xfrm>
          <a:off x="470779" y="1014777"/>
          <a:ext cx="8691328" cy="54801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3375">
                  <a:extLst>
                    <a:ext uri="{9D8B030D-6E8A-4147-A177-3AD203B41FA5}">
                      <a16:colId xmlns:a16="http://schemas.microsoft.com/office/drawing/2014/main" val="4294288362"/>
                    </a:ext>
                  </a:extLst>
                </a:gridCol>
                <a:gridCol w="937066">
                  <a:extLst>
                    <a:ext uri="{9D8B030D-6E8A-4147-A177-3AD203B41FA5}">
                      <a16:colId xmlns:a16="http://schemas.microsoft.com/office/drawing/2014/main" val="1828055134"/>
                    </a:ext>
                  </a:extLst>
                </a:gridCol>
                <a:gridCol w="977774">
                  <a:extLst>
                    <a:ext uri="{9D8B030D-6E8A-4147-A177-3AD203B41FA5}">
                      <a16:colId xmlns:a16="http://schemas.microsoft.com/office/drawing/2014/main" val="900955546"/>
                    </a:ext>
                  </a:extLst>
                </a:gridCol>
                <a:gridCol w="1013989">
                  <a:extLst>
                    <a:ext uri="{9D8B030D-6E8A-4147-A177-3AD203B41FA5}">
                      <a16:colId xmlns:a16="http://schemas.microsoft.com/office/drawing/2014/main" val="2224229186"/>
                    </a:ext>
                  </a:extLst>
                </a:gridCol>
                <a:gridCol w="1095469">
                  <a:extLst>
                    <a:ext uri="{9D8B030D-6E8A-4147-A177-3AD203B41FA5}">
                      <a16:colId xmlns:a16="http://schemas.microsoft.com/office/drawing/2014/main" val="2082035626"/>
                    </a:ext>
                  </a:extLst>
                </a:gridCol>
                <a:gridCol w="1023042">
                  <a:extLst>
                    <a:ext uri="{9D8B030D-6E8A-4147-A177-3AD203B41FA5}">
                      <a16:colId xmlns:a16="http://schemas.microsoft.com/office/drawing/2014/main" val="2706925000"/>
                    </a:ext>
                  </a:extLst>
                </a:gridCol>
                <a:gridCol w="950613">
                  <a:extLst>
                    <a:ext uri="{9D8B030D-6E8A-4147-A177-3AD203B41FA5}">
                      <a16:colId xmlns:a16="http://schemas.microsoft.com/office/drawing/2014/main" val="633328007"/>
                    </a:ext>
                  </a:extLst>
                </a:gridCol>
              </a:tblGrid>
              <a:tr h="256645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за 2021 год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 </a:t>
                      </a:r>
                    </a:p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2022 год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 2022 год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295903"/>
                  </a:ext>
                </a:extLst>
              </a:tr>
              <a:tr h="496637">
                <a:tc vMerge="1"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974846"/>
                  </a:ext>
                </a:extLst>
              </a:tr>
              <a:tr h="27266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279 245,17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327 470,50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304 100,00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338 869,70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306 979,10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307 329,90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487755"/>
                  </a:ext>
                </a:extLst>
              </a:tr>
              <a:tr h="27266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3 134,62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3 231,00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3 392,82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3 541,60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3 664,02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233494"/>
                  </a:ext>
                </a:extLst>
              </a:tr>
              <a:tr h="42271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18 397,80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24 965,48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23 500,00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27 655,00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18 507,00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19 225,00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82493"/>
                  </a:ext>
                </a:extLst>
              </a:tr>
              <a:tr h="25664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255 379,84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445 506,31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448 200,00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565 888,88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676,57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490,31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736781"/>
                  </a:ext>
                </a:extLst>
              </a:tr>
              <a:tr h="26487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409 621,16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760 965,22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720 000,00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857 187,32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638 865,037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797 863,14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808714"/>
                  </a:ext>
                </a:extLst>
              </a:tr>
              <a:tr h="25664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6 137,48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323 560,19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325 400,00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486 800,40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6 150,00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680602"/>
                  </a:ext>
                </a:extLst>
              </a:tr>
              <a:tr h="27687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1 162 947,03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1 339 593,76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1 318 800,00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1 249 766,40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1 295 351,47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1 336 984,10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540083"/>
                  </a:ext>
                </a:extLst>
              </a:tr>
              <a:tr h="25708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Культура и кинематография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265 516,24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284 795,24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284 100,00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314 353,23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317 434,69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320 764,80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443513"/>
                  </a:ext>
                </a:extLst>
              </a:tr>
              <a:tr h="32087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63 162,09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76 922,39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84 000,00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66 984,40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57 377,82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62 634,60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085679"/>
                  </a:ext>
                </a:extLst>
              </a:tr>
              <a:tr h="28918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97 611,49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171 736,79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171 900,00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104 735,00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99 320,00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101 205,00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503468"/>
                  </a:ext>
                </a:extLst>
              </a:tr>
              <a:tr h="32087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10 852,91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14 909,82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11 625,00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10 200,00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10 100,00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912443"/>
                  </a:ext>
                </a:extLst>
              </a:tr>
              <a:tr h="42271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060231"/>
                  </a:ext>
                </a:extLst>
              </a:tr>
              <a:tr h="42271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b="1" dirty="0" smtClean="0">
                          <a:latin typeface="Times New Roman"/>
                        </a:rPr>
                        <a:t>Всего расходов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2 572 005,83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3 773 656,70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3 692 600,00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4 027 558,15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3 151 603,287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3294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660,87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944344"/>
                  </a:ext>
                </a:extLst>
              </a:tr>
              <a:tr h="32087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b="1" dirty="0" smtClean="0">
                          <a:latin typeface="Times New Roman"/>
                        </a:rPr>
                        <a:t>Условно утвержденные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0,00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53 000,00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110 000,00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157293"/>
                  </a:ext>
                </a:extLst>
              </a:tr>
              <a:tr h="33212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b="1" dirty="0" smtClean="0">
                          <a:latin typeface="Times New Roman"/>
                        </a:rPr>
                        <a:t>Итого расходов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2 572 005,83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3 773 656,70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3 692 600,00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4027 558,15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3 204 603,287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3 404 660,87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05646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8352" y="398351"/>
            <a:ext cx="8709434" cy="23539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1050"/>
              </a:spcAft>
            </a:pPr>
            <a:r>
              <a:rPr lang="ru" sz="1600" b="1" dirty="0">
                <a:latin typeface="Times New Roman"/>
              </a:rPr>
              <a:t>Расходы бюджета </a:t>
            </a:r>
            <a:r>
              <a:rPr lang="ru" sz="1600" b="1" dirty="0" smtClean="0">
                <a:latin typeface="Times New Roman"/>
              </a:rPr>
              <a:t>Талдомского городского округа в 2021-2025 годах в сравнении с 2022 годом</a:t>
            </a:r>
            <a:endParaRPr lang="ru" sz="1600" b="1" dirty="0"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096434" y="700076"/>
            <a:ext cx="83450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900" b="1" u="sng" dirty="0">
                <a:latin typeface="Times New Roman"/>
              </a:rPr>
              <a:t>т</a:t>
            </a:r>
            <a:r>
              <a:rPr lang="ru" sz="900" b="1" u="sng" dirty="0" smtClean="0">
                <a:latin typeface="Times New Roman"/>
              </a:rPr>
              <a:t>ыс.руб.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81359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9569" y="316523"/>
            <a:ext cx="78515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spcAft>
                <a:spcPts val="630"/>
              </a:spcAft>
            </a:pPr>
            <a:r>
              <a:rPr lang="ru" b="1" dirty="0">
                <a:latin typeface="Times New Roman"/>
              </a:rPr>
              <a:t>Структура расходов бюджета Талдомского городского </a:t>
            </a:r>
            <a:r>
              <a:rPr lang="ru" b="1" dirty="0" smtClean="0">
                <a:latin typeface="Times New Roman"/>
              </a:rPr>
              <a:t>округа на 2023 </a:t>
            </a:r>
            <a:r>
              <a:rPr lang="ru" b="1" dirty="0">
                <a:latin typeface="Times New Roman"/>
              </a:rPr>
              <a:t>год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751253301"/>
              </p:ext>
            </p:extLst>
          </p:nvPr>
        </p:nvGraphicFramePr>
        <p:xfrm>
          <a:off x="0" y="1046340"/>
          <a:ext cx="9906000" cy="5811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662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85088" y="721141"/>
            <a:ext cx="6751320" cy="153848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36652" marR="1002792" indent="0" algn="just">
              <a:lnSpc>
                <a:spcPts val="1656"/>
              </a:lnSpc>
              <a:spcAft>
                <a:spcPts val="1260"/>
              </a:spcAft>
            </a:pPr>
            <a:r>
              <a:rPr lang="ru" sz="1500" u="sng" dirty="0">
                <a:latin typeface="Times New Roman"/>
              </a:rPr>
              <a:t>Бюджет</a:t>
            </a:r>
            <a:r>
              <a:rPr lang="ru" sz="1500" dirty="0">
                <a:latin typeface="Times New Roman"/>
              </a:rPr>
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  <a:p>
            <a:pPr marL="136652" indent="0">
              <a:lnSpc>
                <a:spcPts val="1632"/>
              </a:lnSpc>
            </a:pPr>
            <a:r>
              <a:rPr lang="ru" sz="1500" u="sng" dirty="0">
                <a:latin typeface="Times New Roman"/>
              </a:rPr>
              <a:t>Доходы бюджета -</a:t>
            </a:r>
            <a:r>
              <a:rPr lang="ru" sz="1500" dirty="0">
                <a:latin typeface="Times New Roman"/>
              </a:rPr>
              <a:t> поступающие в бюджет денежные средства, за исключением средств, являющихся источниками финансирования </a:t>
            </a:r>
            <a:r>
              <a:rPr lang="ru" sz="1500" dirty="0" smtClean="0">
                <a:latin typeface="Times New Roman"/>
              </a:rPr>
              <a:t>дефицита бюджета</a:t>
            </a:r>
            <a:endParaRPr lang="ru" sz="1500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2040" y="2061208"/>
            <a:ext cx="6931152" cy="15384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14300" indent="0">
              <a:lnSpc>
                <a:spcPts val="1656"/>
              </a:lnSpc>
            </a:pPr>
            <a:r>
              <a:rPr lang="ru" sz="1500" u="sng" dirty="0" smtClean="0">
                <a:latin typeface="Times New Roman"/>
              </a:rPr>
              <a:t>Расходы </a:t>
            </a:r>
            <a:r>
              <a:rPr lang="ru" sz="1500" u="sng" dirty="0">
                <a:latin typeface="Times New Roman"/>
              </a:rPr>
              <a:t>бюджета -</a:t>
            </a:r>
            <a:r>
              <a:rPr lang="ru" sz="1500" dirty="0">
                <a:latin typeface="Times New Roman"/>
              </a:rPr>
              <a:t> выплачиваемые из бюджета денежные средства, за исключением средств, являющихся источниками финансирования дефицита </a:t>
            </a:r>
            <a:r>
              <a:rPr lang="ru" sz="1500" dirty="0" smtClean="0">
                <a:latin typeface="Times New Roman"/>
              </a:rPr>
              <a:t>бюджета</a:t>
            </a:r>
          </a:p>
          <a:p>
            <a:pPr marL="139700" indent="0">
              <a:spcBef>
                <a:spcPts val="210"/>
              </a:spcBef>
              <a:spcAft>
                <a:spcPts val="210"/>
              </a:spcAft>
            </a:pPr>
            <a:r>
              <a:rPr lang="ru" sz="1500" u="sng" dirty="0" smtClean="0">
                <a:latin typeface="Times New Roman"/>
              </a:rPr>
              <a:t>Дефицит бюджета -</a:t>
            </a:r>
            <a:r>
              <a:rPr lang="ru" sz="1500" dirty="0" smtClean="0">
                <a:latin typeface="Times New Roman"/>
              </a:rPr>
              <a:t> превышение расходов бюджета над его доходами</a:t>
            </a:r>
          </a:p>
          <a:p>
            <a:pPr indent="0" algn="just"/>
            <a:endParaRPr lang="ru" sz="800" dirty="0" smtClean="0">
              <a:solidFill>
                <a:srgbClr val="4472C4"/>
              </a:solidFill>
              <a:latin typeface="Times New Roman"/>
            </a:endParaRPr>
          </a:p>
          <a:p>
            <a:pPr marL="114300">
              <a:lnSpc>
                <a:spcPts val="1656"/>
              </a:lnSpc>
            </a:pPr>
            <a:r>
              <a:rPr lang="ru" sz="1500" u="sng" dirty="0" smtClean="0">
                <a:latin typeface="Times New Roman"/>
              </a:rPr>
              <a:t>Профицит бюджета -</a:t>
            </a:r>
            <a:r>
              <a:rPr lang="ru" sz="1500" dirty="0" smtClean="0">
                <a:latin typeface="Times New Roman"/>
              </a:rPr>
              <a:t> превышение доходов бюджета над его расходами</a:t>
            </a:r>
          </a:p>
          <a:p>
            <a:pPr marL="114300" indent="0">
              <a:lnSpc>
                <a:spcPts val="1656"/>
              </a:lnSpc>
            </a:pPr>
            <a:endParaRPr lang="ru" sz="1500" dirty="0" smtClean="0">
              <a:latin typeface="Times New Roman"/>
            </a:endParaRPr>
          </a:p>
          <a:p>
            <a:pPr marL="114300" indent="0">
              <a:lnSpc>
                <a:spcPts val="1656"/>
              </a:lnSpc>
            </a:pPr>
            <a:endParaRPr lang="ru" sz="1500" dirty="0"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82040" y="3358662"/>
            <a:ext cx="6970776" cy="172540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Aft>
                <a:spcPts val="210"/>
              </a:spcAft>
            </a:pPr>
            <a:endParaRPr lang="ru" sz="800" dirty="0">
              <a:solidFill>
                <a:srgbClr val="4472C4"/>
              </a:solidFill>
              <a:latin typeface="Times New Roman"/>
            </a:endParaRPr>
          </a:p>
          <a:p>
            <a:pPr marL="139700" indent="0">
              <a:lnSpc>
                <a:spcPts val="1440"/>
              </a:lnSpc>
            </a:pPr>
            <a:r>
              <a:rPr lang="ru" sz="1500" u="sng" dirty="0">
                <a:latin typeface="Times New Roman"/>
              </a:rPr>
              <a:t>Бюджетный процесс</a:t>
            </a:r>
            <a:r>
              <a:rPr lang="ru" sz="1500" dirty="0">
                <a:latin typeface="Times New Roman"/>
              </a:rPr>
              <a:t> - деятельность органов государственной власти,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</a:t>
            </a:r>
            <a:r>
              <a:rPr lang="ru" sz="1500" dirty="0" smtClean="0">
                <a:latin typeface="Times New Roman"/>
              </a:rPr>
              <a:t>за их исполнением, осуществлению бюджетного учета, составлению, внешней проверке, рассмотрению и утверждению бюджетной отчетности</a:t>
            </a:r>
            <a:endParaRPr lang="ru" sz="1500" dirty="0">
              <a:latin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6969" y="272562"/>
            <a:ext cx="321798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ГЛОССАРИЙ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3232" y="274320"/>
            <a:ext cx="8501106" cy="2286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>
                <a:latin typeface="Times New Roman"/>
              </a:rPr>
              <a:t>Расходы бюджета в разрезе муниципальных </a:t>
            </a:r>
            <a:r>
              <a:rPr lang="ru" sz="1900" b="1" dirty="0" smtClean="0">
                <a:latin typeface="Times New Roman"/>
              </a:rPr>
              <a:t>программ</a:t>
            </a:r>
            <a:endParaRPr lang="ru" sz="1900" b="1" dirty="0"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86912" y="579120"/>
            <a:ext cx="2096203" cy="2286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 smtClean="0">
                <a:latin typeface="Times New Roman"/>
              </a:rPr>
              <a:t>Талдомского городского округа в сравнении с 2022 годом 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45648" y="737616"/>
            <a:ext cx="1044527" cy="28041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000" dirty="0">
                <a:latin typeface="Times New Roman"/>
              </a:rPr>
              <a:t>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472584"/>
              </p:ext>
            </p:extLst>
          </p:nvPr>
        </p:nvGraphicFramePr>
        <p:xfrm>
          <a:off x="488887" y="1032094"/>
          <a:ext cx="9053465" cy="5192933"/>
        </p:xfrm>
        <a:graphic>
          <a:graphicData uri="http://schemas.openxmlformats.org/drawingml/2006/table">
            <a:tbl>
              <a:tblPr/>
              <a:tblGrid>
                <a:gridCol w="3121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0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4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2697">
                  <a:extLst>
                    <a:ext uri="{9D8B030D-6E8A-4147-A177-3AD203B41FA5}">
                      <a16:colId xmlns:a16="http://schemas.microsoft.com/office/drawing/2014/main" val="3247251429"/>
                    </a:ext>
                  </a:extLst>
                </a:gridCol>
                <a:gridCol w="972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97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20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Наименование программ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ctr"/>
                      <a:r>
                        <a:rPr lang="ru" sz="9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Факт </a:t>
                      </a:r>
                      <a:endParaRPr lang="ru" sz="900" b="1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  <a:p>
                      <a:pPr marL="114300" indent="0" algn="ctr"/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за 2021 </a:t>
                      </a:r>
                      <a:r>
                        <a:rPr lang="ru" sz="9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План </a:t>
                      </a:r>
                      <a:endParaRPr lang="ru" sz="900" b="1" dirty="0" smtClean="0">
                        <a:latin typeface="Times New Roman"/>
                      </a:endParaRPr>
                    </a:p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на 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Ожидаемое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исполнение</a:t>
                      </a:r>
                    </a:p>
                    <a:p>
                      <a:pPr indent="0" algn="ctr"/>
                      <a:r>
                        <a:rPr lang="ru" sz="900" b="1" baseline="0" dirty="0" smtClean="0">
                          <a:latin typeface="Times New Roman"/>
                        </a:rPr>
                        <a:t> 2022 года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Прогноз</a:t>
                      </a:r>
                    </a:p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 </a:t>
                      </a:r>
                      <a:r>
                        <a:rPr lang="ru" sz="900" b="1" dirty="0">
                          <a:latin typeface="Times New Roman"/>
                        </a:rPr>
                        <a:t>на </a:t>
                      </a:r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Прогноз </a:t>
                      </a:r>
                      <a:endParaRPr lang="ru" sz="900" b="1" dirty="0" smtClean="0">
                        <a:latin typeface="Times New Roman"/>
                      </a:endParaRPr>
                    </a:p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на 2024 </a:t>
                      </a:r>
                      <a:r>
                        <a:rPr lang="ru" sz="9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Прогноз</a:t>
                      </a:r>
                    </a:p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 </a:t>
                      </a:r>
                      <a:r>
                        <a:rPr lang="ru" sz="900" b="1" dirty="0">
                          <a:latin typeface="Times New Roman"/>
                        </a:rPr>
                        <a:t>на </a:t>
                      </a:r>
                      <a:r>
                        <a:rPr lang="ru" sz="900" b="1" dirty="0" smtClean="0">
                          <a:latin typeface="Times New Roman"/>
                        </a:rPr>
                        <a:t>2025 </a:t>
                      </a:r>
                      <a:r>
                        <a:rPr lang="ru" sz="9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926"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"</a:t>
                      </a:r>
                      <a:r>
                        <a:rPr lang="ru" sz="900" b="1" dirty="0" smtClean="0">
                          <a:latin typeface="Times New Roman"/>
                        </a:rPr>
                        <a:t>Культура  и туризм"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277 130,19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294 701,25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296 000,00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433 329,08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436 021,69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440 375,80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137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"Образование"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1 144 482,35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1 314 971,14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1 295 000,00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1 140 607,55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1 185 390,47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1 226 232,10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137"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"Социальная защита населения"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41 910,41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39 994,94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43 715,00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20 429,00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20 470,00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20 502,00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137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"Спорт"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97 611,49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171 721,79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171 900,00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104 735,00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99 320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101 205,00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137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"Развитие сельского хозяйства"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13 605,80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24 850,96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24 787,00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24 251,88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25 197,37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26 167,11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137"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"Экология и окружающая среда"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6 137,48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327 349,39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329 385,00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486 800,40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8 350,20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8 400,20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122">
                <a:tc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"Безопасность и обеспечение безопасности жизнедеятельности населения"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39 819,10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49 419,56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51 013,00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53 450,00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47 202,00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47 920,00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4177"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"Жилище"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18 787,32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40 149,10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40 900,00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42 388,40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32 781,82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38 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038,60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3629"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"Развитие инженерной инфраструктуры и </a:t>
                      </a:r>
                      <a:r>
                        <a:rPr lang="ru" sz="900" b="1" dirty="0" smtClean="0">
                          <a:latin typeface="Times New Roman"/>
                        </a:rPr>
                        <a:t>энергоэффективности и отрасли обращения с отходами"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66 110,71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127 583,97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118 500,00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65 753,17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84 085,94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512 280,14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137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"Предпринимательство"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3 094,46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2 936,76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3 300,00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3 700,00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3 800,00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3 800,00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782"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"Управление имуществом и муниципальными финансами"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240 363,06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287 978,41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285 280,00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289 984,40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264 516,70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264 516,70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2129">
                <a:tc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29 191,95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36 517,19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29 750,00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23 554,92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22 418,70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22 560,92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3153">
                <a:tc>
                  <a:txBody>
                    <a:bodyPr/>
                    <a:lstStyle/>
                    <a:p>
                      <a:pPr indent="0">
                        <a:lnSpc>
                          <a:spcPts val="1224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"Развитие и функционирование дорожно-транспортного комплекса"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201 515,09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381 617,76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376 300,00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540 183,00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369 330,00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299 934,00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978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"Цифровое муниципальное образование"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43 999,37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48 222,27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42 140,00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39 748,20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36 956,00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36 972,00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978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"Архитектура и градостроительство"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8 739,58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16 238,92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16 233,00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6 146,00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17 096,00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1 096,00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9782"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"Формирование современной комфортной городской среды"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278 617,54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377 892,88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381 679,00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425 318,84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477 193,10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237 032,00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2822"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"Переселение граждан из аварийного жилищного фонда"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11 975,12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181 388,66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146 142,00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281 151,80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0113">
                <a:tc>
                  <a:txBody>
                    <a:bodyPr/>
                    <a:lstStyle/>
                    <a:p>
                      <a:pPr indent="0">
                        <a:lnSpc>
                          <a:spcPts val="1224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Руководство и управление в сфере установленных функций органов местного самоуправления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5 714,17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7 184,20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6 920,00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7 016,00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6 628,30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6 628,30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1137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43 200,64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42 863,55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33 656,00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39 010,51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14 844,997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1 000,00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8037">
                <a:tc>
                  <a:txBody>
                    <a:bodyPr/>
                    <a:lstStyle/>
                    <a:p>
                      <a:pPr marL="101600" indent="0"/>
                      <a:r>
                        <a:rPr lang="ru" sz="900" b="1" dirty="0" smtClean="0">
                          <a:latin typeface="Times New Roman"/>
                        </a:rPr>
                        <a:t>Резерв нераспределенных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расходов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0,00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53 000,00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110 000,00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67288958"/>
                  </a:ext>
                </a:extLst>
              </a:tr>
              <a:tr h="283029">
                <a:tc>
                  <a:txBody>
                    <a:bodyPr/>
                    <a:lstStyle/>
                    <a:p>
                      <a:pPr marL="101600" indent="0"/>
                      <a:r>
                        <a:rPr lang="ru" sz="900" b="1"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2 572 005,83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3 773 582,70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3 692 600,00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4 027 558,15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3 204 603,287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3 404 660,87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59080"/>
            <a:ext cx="7309104" cy="26212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 flipH="1" flipV="1">
            <a:off x="10420988" y="6793991"/>
            <a:ext cx="1366624" cy="64009"/>
          </a:xfrm>
          <a:prstGeom prst="rect">
            <a:avLst/>
          </a:prstGeom>
          <a:solidFill>
            <a:srgbClr val="4EC0EE"/>
          </a:solidFill>
        </p:spPr>
        <p:txBody>
          <a:bodyPr wrap="none" lIns="0" tIns="0" rIns="0" bIns="0">
            <a:noAutofit/>
          </a:bodyPr>
          <a:lstStyle/>
          <a:p>
            <a:pPr indent="0"/>
            <a:endParaRPr lang="ru" sz="1100" b="1" dirty="0">
              <a:latin typeface="Times New Roman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536270"/>
              </p:ext>
            </p:extLst>
          </p:nvPr>
        </p:nvGraphicFramePr>
        <p:xfrm>
          <a:off x="660400" y="621438"/>
          <a:ext cx="8660422" cy="807083"/>
        </p:xfrm>
        <a:graphic>
          <a:graphicData uri="http://schemas.openxmlformats.org/drawingml/2006/table">
            <a:tbl>
              <a:tblPr/>
              <a:tblGrid>
                <a:gridCol w="597877">
                  <a:extLst>
                    <a:ext uri="{9D8B030D-6E8A-4147-A177-3AD203B41FA5}">
                      <a16:colId xmlns:a16="http://schemas.microsoft.com/office/drawing/2014/main" val="1214063123"/>
                    </a:ext>
                  </a:extLst>
                </a:gridCol>
                <a:gridCol w="3133444">
                  <a:extLst>
                    <a:ext uri="{9D8B030D-6E8A-4147-A177-3AD203B41FA5}">
                      <a16:colId xmlns:a16="http://schemas.microsoft.com/office/drawing/2014/main" val="691062353"/>
                    </a:ext>
                  </a:extLst>
                </a:gridCol>
                <a:gridCol w="590230">
                  <a:extLst>
                    <a:ext uri="{9D8B030D-6E8A-4147-A177-3AD203B41FA5}">
                      <a16:colId xmlns:a16="http://schemas.microsoft.com/office/drawing/2014/main" val="358341366"/>
                    </a:ext>
                  </a:extLst>
                </a:gridCol>
                <a:gridCol w="860887">
                  <a:extLst>
                    <a:ext uri="{9D8B030D-6E8A-4147-A177-3AD203B41FA5}">
                      <a16:colId xmlns:a16="http://schemas.microsoft.com/office/drawing/2014/main" val="4216219925"/>
                    </a:ext>
                  </a:extLst>
                </a:gridCol>
                <a:gridCol w="917236">
                  <a:extLst>
                    <a:ext uri="{9D8B030D-6E8A-4147-A177-3AD203B41FA5}">
                      <a16:colId xmlns:a16="http://schemas.microsoft.com/office/drawing/2014/main" val="543899112"/>
                    </a:ext>
                  </a:extLst>
                </a:gridCol>
                <a:gridCol w="867148">
                  <a:extLst>
                    <a:ext uri="{9D8B030D-6E8A-4147-A177-3AD203B41FA5}">
                      <a16:colId xmlns:a16="http://schemas.microsoft.com/office/drawing/2014/main" val="596075459"/>
                    </a:ext>
                  </a:extLst>
                </a:gridCol>
                <a:gridCol w="864018">
                  <a:extLst>
                    <a:ext uri="{9D8B030D-6E8A-4147-A177-3AD203B41FA5}">
                      <a16:colId xmlns:a16="http://schemas.microsoft.com/office/drawing/2014/main" val="3149515681"/>
                    </a:ext>
                  </a:extLst>
                </a:gridCol>
                <a:gridCol w="829582">
                  <a:extLst>
                    <a:ext uri="{9D8B030D-6E8A-4147-A177-3AD203B41FA5}">
                      <a16:colId xmlns:a16="http://schemas.microsoft.com/office/drawing/2014/main" val="406598036"/>
                    </a:ext>
                  </a:extLst>
                </a:gridCol>
              </a:tblGrid>
              <a:tr h="340630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</a:t>
                      </a:r>
                      <a:r>
                        <a:rPr lang="ru" sz="900" b="1" dirty="0" smtClean="0">
                          <a:latin typeface="Times New Roman"/>
                        </a:rPr>
                        <a:t>показателя</a:t>
                      </a:r>
                    </a:p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 </a:t>
                      </a:r>
                      <a:r>
                        <a:rPr lang="ru" sz="900" b="1" dirty="0">
                          <a:latin typeface="Times New Roman"/>
                        </a:rPr>
                        <a:t>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</a:t>
                      </a:r>
                      <a:endParaRPr lang="ru" sz="900" b="1" dirty="0" smtClean="0">
                        <a:latin typeface="Times New Roman"/>
                      </a:endParaRPr>
                    </a:p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в 2022 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66955711"/>
                  </a:ext>
                </a:extLst>
              </a:tr>
              <a:tr h="267289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2024год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029360"/>
                  </a:ext>
                </a:extLst>
              </a:tr>
              <a:tr h="146683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61060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32567"/>
              </p:ext>
            </p:extLst>
          </p:nvPr>
        </p:nvGraphicFramePr>
        <p:xfrm>
          <a:off x="660400" y="1414044"/>
          <a:ext cx="8660424" cy="46671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0229">
                  <a:extLst>
                    <a:ext uri="{9D8B030D-6E8A-4147-A177-3AD203B41FA5}">
                      <a16:colId xmlns:a16="http://schemas.microsoft.com/office/drawing/2014/main" val="4149108513"/>
                    </a:ext>
                  </a:extLst>
                </a:gridCol>
                <a:gridCol w="3142695">
                  <a:extLst>
                    <a:ext uri="{9D8B030D-6E8A-4147-A177-3AD203B41FA5}">
                      <a16:colId xmlns:a16="http://schemas.microsoft.com/office/drawing/2014/main" val="1982555848"/>
                    </a:ext>
                  </a:extLst>
                </a:gridCol>
                <a:gridCol w="585926">
                  <a:extLst>
                    <a:ext uri="{9D8B030D-6E8A-4147-A177-3AD203B41FA5}">
                      <a16:colId xmlns:a16="http://schemas.microsoft.com/office/drawing/2014/main" val="3289379915"/>
                    </a:ext>
                  </a:extLst>
                </a:gridCol>
                <a:gridCol w="843379">
                  <a:extLst>
                    <a:ext uri="{9D8B030D-6E8A-4147-A177-3AD203B41FA5}">
                      <a16:colId xmlns:a16="http://schemas.microsoft.com/office/drawing/2014/main" val="1647518988"/>
                    </a:ext>
                  </a:extLst>
                </a:gridCol>
                <a:gridCol w="941033">
                  <a:extLst>
                    <a:ext uri="{9D8B030D-6E8A-4147-A177-3AD203B41FA5}">
                      <a16:colId xmlns:a16="http://schemas.microsoft.com/office/drawing/2014/main" val="1477297769"/>
                    </a:ext>
                  </a:extLst>
                </a:gridCol>
                <a:gridCol w="852256">
                  <a:extLst>
                    <a:ext uri="{9D8B030D-6E8A-4147-A177-3AD203B41FA5}">
                      <a16:colId xmlns:a16="http://schemas.microsoft.com/office/drawing/2014/main" val="2624379623"/>
                    </a:ext>
                  </a:extLst>
                </a:gridCol>
                <a:gridCol w="861134">
                  <a:extLst>
                    <a:ext uri="{9D8B030D-6E8A-4147-A177-3AD203B41FA5}">
                      <a16:colId xmlns:a16="http://schemas.microsoft.com/office/drawing/2014/main" val="2821371380"/>
                    </a:ext>
                  </a:extLst>
                </a:gridCol>
                <a:gridCol w="833772">
                  <a:extLst>
                    <a:ext uri="{9D8B030D-6E8A-4147-A177-3AD203B41FA5}">
                      <a16:colId xmlns:a16="http://schemas.microsoft.com/office/drawing/2014/main" val="2839644276"/>
                    </a:ext>
                  </a:extLst>
                </a:gridCol>
              </a:tblGrid>
              <a:tr h="494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«Здравоохранение»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530909"/>
                  </a:ext>
                </a:extLst>
              </a:tr>
              <a:tr h="13908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работников предприятий, прошедших диспансеризацию (за исключением предприятий, работающих за счет средств бюджета Московской области)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5705802"/>
                  </a:ext>
                </a:extLst>
              </a:tr>
              <a:tr h="13908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населения, прикрепленного к медицинским организациям на территории городского округа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927413"/>
                  </a:ext>
                </a:extLst>
              </a:tr>
              <a:tr h="13908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медицинских работников (врачей первичного звена и специалистов узкого профиля), обеспеченных жильем, из числа привлеченных и нуждающихся в жилье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0839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818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59080"/>
            <a:ext cx="7309104" cy="26212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070914"/>
              </p:ext>
            </p:extLst>
          </p:nvPr>
        </p:nvGraphicFramePr>
        <p:xfrm>
          <a:off x="461726" y="651849"/>
          <a:ext cx="8859097" cy="838166"/>
        </p:xfrm>
        <a:graphic>
          <a:graphicData uri="http://schemas.openxmlformats.org/drawingml/2006/table">
            <a:tbl>
              <a:tblPr/>
              <a:tblGrid>
                <a:gridCol w="804702">
                  <a:extLst>
                    <a:ext uri="{9D8B030D-6E8A-4147-A177-3AD203B41FA5}">
                      <a16:colId xmlns:a16="http://schemas.microsoft.com/office/drawing/2014/main" val="3299036147"/>
                    </a:ext>
                  </a:extLst>
                </a:gridCol>
                <a:gridCol w="3717366">
                  <a:extLst>
                    <a:ext uri="{9D8B030D-6E8A-4147-A177-3AD203B41FA5}">
                      <a16:colId xmlns:a16="http://schemas.microsoft.com/office/drawing/2014/main" val="1262593645"/>
                    </a:ext>
                  </a:extLst>
                </a:gridCol>
                <a:gridCol w="575034">
                  <a:extLst>
                    <a:ext uri="{9D8B030D-6E8A-4147-A177-3AD203B41FA5}">
                      <a16:colId xmlns:a16="http://schemas.microsoft.com/office/drawing/2014/main" val="2662222343"/>
                    </a:ext>
                  </a:extLst>
                </a:gridCol>
                <a:gridCol w="720762">
                  <a:extLst>
                    <a:ext uri="{9D8B030D-6E8A-4147-A177-3AD203B41FA5}">
                      <a16:colId xmlns:a16="http://schemas.microsoft.com/office/drawing/2014/main" val="63647700"/>
                    </a:ext>
                  </a:extLst>
                </a:gridCol>
                <a:gridCol w="940082">
                  <a:extLst>
                    <a:ext uri="{9D8B030D-6E8A-4147-A177-3AD203B41FA5}">
                      <a16:colId xmlns:a16="http://schemas.microsoft.com/office/drawing/2014/main" val="126005323"/>
                    </a:ext>
                  </a:extLst>
                </a:gridCol>
                <a:gridCol w="691758">
                  <a:extLst>
                    <a:ext uri="{9D8B030D-6E8A-4147-A177-3AD203B41FA5}">
                      <a16:colId xmlns:a16="http://schemas.microsoft.com/office/drawing/2014/main" val="4186364242"/>
                    </a:ext>
                  </a:extLst>
                </a:gridCol>
                <a:gridCol w="709495">
                  <a:extLst>
                    <a:ext uri="{9D8B030D-6E8A-4147-A177-3AD203B41FA5}">
                      <a16:colId xmlns:a16="http://schemas.microsoft.com/office/drawing/2014/main" val="3258382173"/>
                    </a:ext>
                  </a:extLst>
                </a:gridCol>
                <a:gridCol w="699898">
                  <a:extLst>
                    <a:ext uri="{9D8B030D-6E8A-4147-A177-3AD203B41FA5}">
                      <a16:colId xmlns:a16="http://schemas.microsoft.com/office/drawing/2014/main" val="2009629061"/>
                    </a:ext>
                  </a:extLst>
                </a:gridCol>
              </a:tblGrid>
              <a:tr h="277978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</a:t>
                      </a:r>
                      <a:endParaRPr lang="ru" sz="900" b="1" dirty="0" smtClean="0">
                        <a:latin typeface="Times New Roman"/>
                      </a:endParaRPr>
                    </a:p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в 2021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</a:t>
                      </a:r>
                      <a:endParaRPr lang="ru" sz="900" b="1" dirty="0" smtClean="0">
                        <a:latin typeface="Times New Roman"/>
                      </a:endParaRPr>
                    </a:p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в 2022 году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93758367"/>
                  </a:ext>
                </a:extLst>
              </a:tr>
              <a:tr h="313801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2024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935862"/>
                  </a:ext>
                </a:extLst>
              </a:tr>
              <a:tr h="177766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548172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361290"/>
              </p:ext>
            </p:extLst>
          </p:nvPr>
        </p:nvGraphicFramePr>
        <p:xfrm>
          <a:off x="452762" y="1466662"/>
          <a:ext cx="8868060" cy="52147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7867">
                  <a:extLst>
                    <a:ext uri="{9D8B030D-6E8A-4147-A177-3AD203B41FA5}">
                      <a16:colId xmlns:a16="http://schemas.microsoft.com/office/drawing/2014/main" val="4136049805"/>
                    </a:ext>
                  </a:extLst>
                </a:gridCol>
                <a:gridCol w="3736884">
                  <a:extLst>
                    <a:ext uri="{9D8B030D-6E8A-4147-A177-3AD203B41FA5}">
                      <a16:colId xmlns:a16="http://schemas.microsoft.com/office/drawing/2014/main" val="1096566390"/>
                    </a:ext>
                  </a:extLst>
                </a:gridCol>
                <a:gridCol w="579422">
                  <a:extLst>
                    <a:ext uri="{9D8B030D-6E8A-4147-A177-3AD203B41FA5}">
                      <a16:colId xmlns:a16="http://schemas.microsoft.com/office/drawing/2014/main" val="3037689996"/>
                    </a:ext>
                  </a:extLst>
                </a:gridCol>
                <a:gridCol w="699578">
                  <a:extLst>
                    <a:ext uri="{9D8B030D-6E8A-4147-A177-3AD203B41FA5}">
                      <a16:colId xmlns:a16="http://schemas.microsoft.com/office/drawing/2014/main" val="150149061"/>
                    </a:ext>
                  </a:extLst>
                </a:gridCol>
                <a:gridCol w="941033">
                  <a:extLst>
                    <a:ext uri="{9D8B030D-6E8A-4147-A177-3AD203B41FA5}">
                      <a16:colId xmlns:a16="http://schemas.microsoft.com/office/drawing/2014/main" val="2773078587"/>
                    </a:ext>
                  </a:extLst>
                </a:gridCol>
                <a:gridCol w="692458">
                  <a:extLst>
                    <a:ext uri="{9D8B030D-6E8A-4147-A177-3AD203B41FA5}">
                      <a16:colId xmlns:a16="http://schemas.microsoft.com/office/drawing/2014/main" val="2299592252"/>
                    </a:ext>
                  </a:extLst>
                </a:gridCol>
                <a:gridCol w="710213">
                  <a:extLst>
                    <a:ext uri="{9D8B030D-6E8A-4147-A177-3AD203B41FA5}">
                      <a16:colId xmlns:a16="http://schemas.microsoft.com/office/drawing/2014/main" val="2703752033"/>
                    </a:ext>
                  </a:extLst>
                </a:gridCol>
                <a:gridCol w="700605">
                  <a:extLst>
                    <a:ext uri="{9D8B030D-6E8A-4147-A177-3AD203B41FA5}">
                      <a16:colId xmlns:a16="http://schemas.microsoft.com/office/drawing/2014/main" val="1756965037"/>
                    </a:ext>
                  </a:extLst>
                </a:gridCol>
              </a:tblGrid>
              <a:tr h="2564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«Культура и туризм»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059491"/>
                  </a:ext>
                </a:extLst>
              </a:tr>
              <a:tr h="4132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числа посещений культурных мероприятий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624,188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637,198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694,890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694,890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694,890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3333874"/>
                  </a:ext>
                </a:extLst>
              </a:tr>
              <a:tr h="5787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организаций культуры, получивших современное оборудование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82238"/>
                  </a:ext>
                </a:extLst>
              </a:tr>
              <a:tr h="7568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архивных документов, переведенных в электронно-цифровую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форму,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общего количества документов, находящихся на хранении в муниципальном архиве муниципального образования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5520320"/>
                  </a:ext>
                </a:extLst>
              </a:tr>
              <a:tr h="903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6766281"/>
                  </a:ext>
                </a:extLst>
              </a:tr>
              <a:tr h="9007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архивных фондов муниципального архива, внесенных в общеотраслевую базу данных "Архивный фонд", от общего количества архивных фондов, хранящихся в муниципальном архиве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9098277"/>
                  </a:ext>
                </a:extLst>
              </a:tr>
              <a:tr h="14053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субвенции бюджету муниципального образования Московской области на обеспечение переданных государственных полномочий по временному хранению, комплектованию, учету и использованию архивных документов, относящихся к собственности Московской области и временно хранящихся в муниципальном архиве, освоенная бюджетом муниципального образования Московской области, в общей сумме указанной субвенции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6555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72684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0"/>
            <a:ext cx="7309104" cy="52120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789691"/>
              </p:ext>
            </p:extLst>
          </p:nvPr>
        </p:nvGraphicFramePr>
        <p:xfrm>
          <a:off x="363985" y="417250"/>
          <a:ext cx="9303799" cy="856276"/>
        </p:xfrm>
        <a:graphic>
          <a:graphicData uri="http://schemas.openxmlformats.org/drawingml/2006/table">
            <a:tbl>
              <a:tblPr/>
              <a:tblGrid>
                <a:gridCol w="665825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394168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719091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98991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967666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781236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78123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48070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226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</a:t>
                      </a:r>
                      <a:endParaRPr lang="ru" sz="900" b="1" dirty="0" smtClean="0">
                        <a:latin typeface="Times New Roman"/>
                      </a:endParaRPr>
                    </a:p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в 2021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</a:t>
                      </a:r>
                      <a:endParaRPr lang="ru" sz="900" b="1" dirty="0" smtClean="0">
                        <a:latin typeface="Times New Roman"/>
                      </a:endParaRPr>
                    </a:p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в 2022 году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559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2024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0450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50618"/>
              </p:ext>
            </p:extLst>
          </p:nvPr>
        </p:nvGraphicFramePr>
        <p:xfrm>
          <a:off x="355107" y="1273526"/>
          <a:ext cx="9321552" cy="51971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2789">
                  <a:extLst>
                    <a:ext uri="{9D8B030D-6E8A-4147-A177-3AD203B41FA5}">
                      <a16:colId xmlns:a16="http://schemas.microsoft.com/office/drawing/2014/main" val="686260139"/>
                    </a:ext>
                  </a:extLst>
                </a:gridCol>
                <a:gridCol w="3920378">
                  <a:extLst>
                    <a:ext uri="{9D8B030D-6E8A-4147-A177-3AD203B41FA5}">
                      <a16:colId xmlns:a16="http://schemas.microsoft.com/office/drawing/2014/main" val="844591752"/>
                    </a:ext>
                  </a:extLst>
                </a:gridCol>
                <a:gridCol w="730448">
                  <a:extLst>
                    <a:ext uri="{9D8B030D-6E8A-4147-A177-3AD203B41FA5}">
                      <a16:colId xmlns:a16="http://schemas.microsoft.com/office/drawing/2014/main" val="1586471484"/>
                    </a:ext>
                  </a:extLst>
                </a:gridCol>
                <a:gridCol w="813664">
                  <a:extLst>
                    <a:ext uri="{9D8B030D-6E8A-4147-A177-3AD203B41FA5}">
                      <a16:colId xmlns:a16="http://schemas.microsoft.com/office/drawing/2014/main" val="4110518209"/>
                    </a:ext>
                  </a:extLst>
                </a:gridCol>
                <a:gridCol w="989341">
                  <a:extLst>
                    <a:ext uri="{9D8B030D-6E8A-4147-A177-3AD203B41FA5}">
                      <a16:colId xmlns:a16="http://schemas.microsoft.com/office/drawing/2014/main" val="156815405"/>
                    </a:ext>
                  </a:extLst>
                </a:gridCol>
                <a:gridCol w="711955">
                  <a:extLst>
                    <a:ext uri="{9D8B030D-6E8A-4147-A177-3AD203B41FA5}">
                      <a16:colId xmlns:a16="http://schemas.microsoft.com/office/drawing/2014/main" val="678032044"/>
                    </a:ext>
                  </a:extLst>
                </a:gridCol>
                <a:gridCol w="797159">
                  <a:extLst>
                    <a:ext uri="{9D8B030D-6E8A-4147-A177-3AD203B41FA5}">
                      <a16:colId xmlns:a16="http://schemas.microsoft.com/office/drawing/2014/main" val="94675353"/>
                    </a:ext>
                  </a:extLst>
                </a:gridCol>
                <a:gridCol w="675818">
                  <a:extLst>
                    <a:ext uri="{9D8B030D-6E8A-4147-A177-3AD203B41FA5}">
                      <a16:colId xmlns:a16="http://schemas.microsoft.com/office/drawing/2014/main" val="792125888"/>
                    </a:ext>
                  </a:extLst>
                </a:gridCol>
              </a:tblGrid>
              <a:tr h="1886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«Образование»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240776"/>
                  </a:ext>
                </a:extLst>
              </a:tr>
              <a:tr h="4585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 в возрасте от 1,5 года до 7 лет, охваченных дошкольным образованием, в общей численности детей-инвалидов такого возраста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2861431"/>
                  </a:ext>
                </a:extLst>
              </a:tr>
              <a:tr h="3154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Доступность дошкольного образования для детей в возрасте до 3-х лет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7380299"/>
                  </a:ext>
                </a:extLst>
              </a:tr>
              <a:tr h="3067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Доступность дошкольного образования для детей в возрасте от трех до семи лет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8792574"/>
                  </a:ext>
                </a:extLst>
              </a:tr>
              <a:tr h="2683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отремонтированных дошкольных образовательных организаций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07736"/>
                  </a:ext>
                </a:extLst>
              </a:tr>
              <a:tr h="4585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321864"/>
                  </a:ext>
                </a:extLst>
              </a:tr>
              <a:tr h="6103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общеобразовательных организациях, расположенных в сельской местности и малых городах, обновлена материально- техническая база для занятий детей физической культурой и спортом, единиц (нарастающим итогом)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6161471"/>
                  </a:ext>
                </a:extLst>
              </a:tr>
              <a:tr h="4585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общеобразовательных организациях, расположенных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сельской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местности и малых городах, созданы и функционируют центры образования естественно-научной и технологической направленностей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088827"/>
                  </a:ext>
                </a:extLst>
              </a:tr>
              <a:tr h="4585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выпускников текущего года, набравших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баллов и более по 3 предметам, к общему количеству выпускников текущего года, сдававших ЕГЭ по 3 и более предметам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30,43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12,16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172808"/>
                  </a:ext>
                </a:extLst>
              </a:tr>
              <a:tr h="5934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 инвалидов школьного возраста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776359"/>
                  </a:ext>
                </a:extLst>
              </a:tr>
              <a:tr h="7410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обучающихся, получающих начальное общее образование 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государственных и муниципальных образовательных организациях, получающих бесплатное горячее питание, к общему количеству обучающихся, получающих начальное общее образование в государственных и муниципальных образовательных организациях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787768"/>
                  </a:ext>
                </a:extLst>
              </a:tr>
              <a:tr h="3387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отремонтированных общеобразовательных организаций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625014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254467"/>
              </p:ext>
            </p:extLst>
          </p:nvPr>
        </p:nvGraphicFramePr>
        <p:xfrm>
          <a:off x="310718" y="521210"/>
          <a:ext cx="9217744" cy="883572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05545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729156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83844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966132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710927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72915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719292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58451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</a:t>
                      </a:r>
                      <a:r>
                        <a:rPr lang="ru" sz="900" b="1" dirty="0" smtClean="0">
                          <a:latin typeface="Times New Roman"/>
                        </a:rPr>
                        <a:t>показателя</a:t>
                      </a:r>
                    </a:p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 </a:t>
                      </a:r>
                      <a:r>
                        <a:rPr lang="ru" sz="900" b="1" dirty="0">
                          <a:latin typeface="Times New Roman"/>
                        </a:rPr>
                        <a:t>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</a:t>
                      </a:r>
                      <a:r>
                        <a:rPr lang="ru" sz="900" b="1" dirty="0" smtClean="0">
                          <a:latin typeface="Times New Roman"/>
                        </a:rPr>
                        <a:t>показателя</a:t>
                      </a:r>
                    </a:p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 </a:t>
                      </a:r>
                      <a:r>
                        <a:rPr lang="ru" sz="900" b="1" dirty="0">
                          <a:latin typeface="Times New Roman"/>
                        </a:rPr>
                        <a:t>в </a:t>
                      </a:r>
                      <a:r>
                        <a:rPr lang="ru" sz="900" b="1" dirty="0" smtClean="0">
                          <a:latin typeface="Times New Roman"/>
                        </a:rPr>
                        <a:t>2022 году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7702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2024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7419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581469"/>
              </p:ext>
            </p:extLst>
          </p:nvPr>
        </p:nvGraphicFramePr>
        <p:xfrm>
          <a:off x="310718" y="1411550"/>
          <a:ext cx="9217744" cy="48795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3783">
                  <a:extLst>
                    <a:ext uri="{9D8B030D-6E8A-4147-A177-3AD203B41FA5}">
                      <a16:colId xmlns:a16="http://schemas.microsoft.com/office/drawing/2014/main" val="686260139"/>
                    </a:ext>
                  </a:extLst>
                </a:gridCol>
                <a:gridCol w="4039340">
                  <a:extLst>
                    <a:ext uri="{9D8B030D-6E8A-4147-A177-3AD203B41FA5}">
                      <a16:colId xmlns:a16="http://schemas.microsoft.com/office/drawing/2014/main" val="844591752"/>
                    </a:ext>
                  </a:extLst>
                </a:gridCol>
                <a:gridCol w="745724">
                  <a:extLst>
                    <a:ext uri="{9D8B030D-6E8A-4147-A177-3AD203B41FA5}">
                      <a16:colId xmlns:a16="http://schemas.microsoft.com/office/drawing/2014/main" val="1586471484"/>
                    </a:ext>
                  </a:extLst>
                </a:gridCol>
                <a:gridCol w="790113">
                  <a:extLst>
                    <a:ext uri="{9D8B030D-6E8A-4147-A177-3AD203B41FA5}">
                      <a16:colId xmlns:a16="http://schemas.microsoft.com/office/drawing/2014/main" val="4110518209"/>
                    </a:ext>
                  </a:extLst>
                </a:gridCol>
                <a:gridCol w="949910">
                  <a:extLst>
                    <a:ext uri="{9D8B030D-6E8A-4147-A177-3AD203B41FA5}">
                      <a16:colId xmlns:a16="http://schemas.microsoft.com/office/drawing/2014/main" val="156815405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678032044"/>
                    </a:ext>
                  </a:extLst>
                </a:gridCol>
                <a:gridCol w="745724">
                  <a:extLst>
                    <a:ext uri="{9D8B030D-6E8A-4147-A177-3AD203B41FA5}">
                      <a16:colId xmlns:a16="http://schemas.microsoft.com/office/drawing/2014/main" val="94675353"/>
                    </a:ext>
                  </a:extLst>
                </a:gridCol>
                <a:gridCol w="704058">
                  <a:extLst>
                    <a:ext uri="{9D8B030D-6E8A-4147-A177-3AD203B41FA5}">
                      <a16:colId xmlns:a16="http://schemas.microsoft.com/office/drawing/2014/main" val="792125888"/>
                    </a:ext>
                  </a:extLst>
                </a:gridCol>
              </a:tblGrid>
              <a:tr h="4886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0637982"/>
                  </a:ext>
                </a:extLst>
              </a:tr>
              <a:tr h="1651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749098"/>
                  </a:ext>
                </a:extLst>
              </a:tr>
              <a:tr h="3268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 в возрасте от 5 до 18 лет, получающих дополнительное образование, в общей численности детей-инвалидов такого возраста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0187370"/>
                  </a:ext>
                </a:extLst>
              </a:tr>
              <a:tr h="12974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помещениями, в отчетном году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2256446"/>
                  </a:ext>
                </a:extLst>
              </a:tr>
              <a:tr h="4886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107,72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847992"/>
                  </a:ext>
                </a:extLst>
              </a:tr>
              <a:tr h="8121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детей 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9815192"/>
                  </a:ext>
                </a:extLst>
              </a:tr>
              <a:tr h="9738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детей, охваченных деятельностью детских технопарков "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(мобильных технопарков "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 (нарастающим итогом)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2954165"/>
                  </a:ext>
                </a:extLst>
              </a:tr>
              <a:tr h="3268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педагогических работников, прошедших добровольную независимую оценку квалификации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7126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001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003969"/>
              </p:ext>
            </p:extLst>
          </p:nvPr>
        </p:nvGraphicFramePr>
        <p:xfrm>
          <a:off x="310718" y="521210"/>
          <a:ext cx="9217744" cy="883572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17206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597529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98861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966132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710927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72915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719292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58451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 smtClean="0">
                          <a:latin typeface="Times New Roman"/>
                        </a:rPr>
                        <a:t> Единица</a:t>
                      </a:r>
                      <a:endParaRPr lang="ru" sz="900" b="1" dirty="0">
                        <a:latin typeface="Times New Roman"/>
                      </a:endParaRPr>
                    </a:p>
                    <a:p>
                      <a:pPr indent="0"/>
                      <a:r>
                        <a:rPr lang="ru" sz="900" b="1" dirty="0" smtClean="0">
                          <a:latin typeface="Times New Roman"/>
                        </a:rPr>
                        <a:t> измерения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</a:t>
                      </a:r>
                      <a:r>
                        <a:rPr lang="ru" sz="900" b="1" dirty="0" smtClean="0">
                          <a:latin typeface="Times New Roman"/>
                        </a:rPr>
                        <a:t>показателя</a:t>
                      </a:r>
                    </a:p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 </a:t>
                      </a:r>
                      <a:r>
                        <a:rPr lang="ru" sz="900" b="1" dirty="0">
                          <a:latin typeface="Times New Roman"/>
                        </a:rPr>
                        <a:t>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</a:t>
                      </a:r>
                      <a:r>
                        <a:rPr lang="ru" sz="900" b="1" dirty="0" smtClean="0">
                          <a:latin typeface="Times New Roman"/>
                        </a:rPr>
                        <a:t>показателя</a:t>
                      </a:r>
                    </a:p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 </a:t>
                      </a:r>
                      <a:r>
                        <a:rPr lang="ru" sz="900" b="1" dirty="0">
                          <a:latin typeface="Times New Roman"/>
                        </a:rPr>
                        <a:t>в </a:t>
                      </a:r>
                      <a:r>
                        <a:rPr lang="ru" sz="900" b="1" dirty="0" smtClean="0">
                          <a:latin typeface="Times New Roman"/>
                        </a:rPr>
                        <a:t>2022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году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7702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2024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7419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809449"/>
              </p:ext>
            </p:extLst>
          </p:nvPr>
        </p:nvGraphicFramePr>
        <p:xfrm>
          <a:off x="310718" y="1404782"/>
          <a:ext cx="9217744" cy="52337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1081">
                  <a:extLst>
                    <a:ext uri="{9D8B030D-6E8A-4147-A177-3AD203B41FA5}">
                      <a16:colId xmlns:a16="http://schemas.microsoft.com/office/drawing/2014/main" val="772604548"/>
                    </a:ext>
                  </a:extLst>
                </a:gridCol>
                <a:gridCol w="4129500">
                  <a:extLst>
                    <a:ext uri="{9D8B030D-6E8A-4147-A177-3AD203B41FA5}">
                      <a16:colId xmlns:a16="http://schemas.microsoft.com/office/drawing/2014/main" val="1045567226"/>
                    </a:ext>
                  </a:extLst>
                </a:gridCol>
                <a:gridCol w="606582">
                  <a:extLst>
                    <a:ext uri="{9D8B030D-6E8A-4147-A177-3AD203B41FA5}">
                      <a16:colId xmlns:a16="http://schemas.microsoft.com/office/drawing/2014/main" val="936912777"/>
                    </a:ext>
                  </a:extLst>
                </a:gridCol>
                <a:gridCol w="832919">
                  <a:extLst>
                    <a:ext uri="{9D8B030D-6E8A-4147-A177-3AD203B41FA5}">
                      <a16:colId xmlns:a16="http://schemas.microsoft.com/office/drawing/2014/main" val="1001102034"/>
                    </a:ext>
                  </a:extLst>
                </a:gridCol>
                <a:gridCol w="976544">
                  <a:extLst>
                    <a:ext uri="{9D8B030D-6E8A-4147-A177-3AD203B41FA5}">
                      <a16:colId xmlns:a16="http://schemas.microsoft.com/office/drawing/2014/main" val="3502271157"/>
                    </a:ext>
                  </a:extLst>
                </a:gridCol>
                <a:gridCol w="701336">
                  <a:extLst>
                    <a:ext uri="{9D8B030D-6E8A-4147-A177-3AD203B41FA5}">
                      <a16:colId xmlns:a16="http://schemas.microsoft.com/office/drawing/2014/main" val="1424485700"/>
                    </a:ext>
                  </a:extLst>
                </a:gridCol>
                <a:gridCol w="775312">
                  <a:extLst>
                    <a:ext uri="{9D8B030D-6E8A-4147-A177-3AD203B41FA5}">
                      <a16:colId xmlns:a16="http://schemas.microsoft.com/office/drawing/2014/main" val="3130286320"/>
                    </a:ext>
                  </a:extLst>
                </a:gridCol>
                <a:gridCol w="674470">
                  <a:extLst>
                    <a:ext uri="{9D8B030D-6E8A-4147-A177-3AD203B41FA5}">
                      <a16:colId xmlns:a16="http://schemas.microsoft.com/office/drawing/2014/main" val="3523081052"/>
                    </a:ext>
                  </a:extLst>
                </a:gridCol>
              </a:tblGrid>
              <a:tr h="2047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«Социальная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560694"/>
                  </a:ext>
                </a:extLst>
              </a:tr>
              <a:tr h="2047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Активное долголетие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5204947"/>
                  </a:ext>
                </a:extLst>
              </a:tr>
              <a:tr h="2047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бедности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0966277"/>
                  </a:ext>
                </a:extLst>
              </a:tr>
              <a:tr h="6143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доступных для инвалидов и других маломобильных групп населения приоритетных объектов социальной, транспортной, инженерной инфраструктуры в общем количестве приоритетных объектов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912082"/>
                  </a:ext>
                </a:extLst>
              </a:tr>
              <a:tr h="6143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детей, находящихся в трудной жизненной ситуации,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охваченных отдыхом и оздоровлением, в общей численности детей в возрасте от 7 до 15 лет, находящихся в трудной жизненной ситуации, подлежащих оздоровлению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5757512"/>
                  </a:ext>
                </a:extLst>
              </a:tr>
              <a:tr h="4607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охваченных отдыхом и оздоровлением, в общей численности детей в возрасте от 7 до 15 лет, подлежащих оздоровлению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4391969"/>
                  </a:ext>
                </a:extLst>
              </a:tr>
              <a:tr h="7247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пострадавших в результате несчастных случаев на производстве со смертельным исходом связанных с производством, в расчете на 1000 работающих (организаций, занятых в экономике муниципального образования)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промилле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(0,1 процента)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771547"/>
                  </a:ext>
                </a:extLst>
              </a:tr>
              <a:tr h="367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социально ориентированных некоммерческих организаций (СО НКО)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сфере культуры, которым оказана поддержка органами местного самоуправления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9454025"/>
                  </a:ext>
                </a:extLst>
              </a:tr>
              <a:tr h="367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образования, которым оказана поддержка органами местного самоуправления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5674137"/>
                  </a:ext>
                </a:extLst>
              </a:tr>
              <a:tr h="367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охраны здоровья, которым оказана поддержка органами местного самоуправления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843925"/>
                  </a:ext>
                </a:extLst>
              </a:tr>
              <a:tr h="367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социальной защиты населения, которым оказана поддержка органами местного самоуправления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365649"/>
                  </a:ext>
                </a:extLst>
              </a:tr>
              <a:tr h="367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физической культуры и спорта, которым оказана поддержка органами местного самоуправления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749685"/>
                  </a:ext>
                </a:extLst>
              </a:tr>
              <a:tr h="367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которым оказана поддержка органами местного самоуправления, всего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3765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343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331562"/>
              </p:ext>
            </p:extLst>
          </p:nvPr>
        </p:nvGraphicFramePr>
        <p:xfrm>
          <a:off x="310718" y="521210"/>
          <a:ext cx="9217744" cy="883572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05545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729156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83844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939404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737655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72915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719292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58451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</a:t>
                      </a:r>
                      <a:r>
                        <a:rPr lang="ru" sz="900" b="1" dirty="0" smtClean="0">
                          <a:latin typeface="Times New Roman"/>
                        </a:rPr>
                        <a:t>показателя</a:t>
                      </a:r>
                    </a:p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 </a:t>
                      </a:r>
                      <a:r>
                        <a:rPr lang="ru" sz="900" b="1" dirty="0">
                          <a:latin typeface="Times New Roman"/>
                        </a:rPr>
                        <a:t>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</a:t>
                      </a:r>
                      <a:r>
                        <a:rPr lang="ru" sz="900" b="1" dirty="0" smtClean="0">
                          <a:latin typeface="Times New Roman"/>
                        </a:rPr>
                        <a:t>показателя</a:t>
                      </a:r>
                    </a:p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 </a:t>
                      </a:r>
                      <a:r>
                        <a:rPr lang="ru" sz="900" b="1" dirty="0">
                          <a:latin typeface="Times New Roman"/>
                        </a:rPr>
                        <a:t>в </a:t>
                      </a:r>
                      <a:r>
                        <a:rPr lang="ru" sz="900" b="1" dirty="0" smtClean="0">
                          <a:latin typeface="Times New Roman"/>
                        </a:rPr>
                        <a:t>2022 году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7702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2024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7419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90407"/>
              </p:ext>
            </p:extLst>
          </p:nvPr>
        </p:nvGraphicFramePr>
        <p:xfrm>
          <a:off x="310717" y="1404784"/>
          <a:ext cx="9217745" cy="53644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2662">
                  <a:extLst>
                    <a:ext uri="{9D8B030D-6E8A-4147-A177-3AD203B41FA5}">
                      <a16:colId xmlns:a16="http://schemas.microsoft.com/office/drawing/2014/main" val="1981845084"/>
                    </a:ext>
                  </a:extLst>
                </a:gridCol>
                <a:gridCol w="4030462">
                  <a:extLst>
                    <a:ext uri="{9D8B030D-6E8A-4147-A177-3AD203B41FA5}">
                      <a16:colId xmlns:a16="http://schemas.microsoft.com/office/drawing/2014/main" val="1346692399"/>
                    </a:ext>
                  </a:extLst>
                </a:gridCol>
                <a:gridCol w="754602">
                  <a:extLst>
                    <a:ext uri="{9D8B030D-6E8A-4147-A177-3AD203B41FA5}">
                      <a16:colId xmlns:a16="http://schemas.microsoft.com/office/drawing/2014/main" val="166284199"/>
                    </a:ext>
                  </a:extLst>
                </a:gridCol>
                <a:gridCol w="754602">
                  <a:extLst>
                    <a:ext uri="{9D8B030D-6E8A-4147-A177-3AD203B41FA5}">
                      <a16:colId xmlns:a16="http://schemas.microsoft.com/office/drawing/2014/main" val="366256"/>
                    </a:ext>
                  </a:extLst>
                </a:gridCol>
                <a:gridCol w="1003176">
                  <a:extLst>
                    <a:ext uri="{9D8B030D-6E8A-4147-A177-3AD203B41FA5}">
                      <a16:colId xmlns:a16="http://schemas.microsoft.com/office/drawing/2014/main" val="1608088136"/>
                    </a:ext>
                  </a:extLst>
                </a:gridCol>
                <a:gridCol w="683581">
                  <a:extLst>
                    <a:ext uri="{9D8B030D-6E8A-4147-A177-3AD203B41FA5}">
                      <a16:colId xmlns:a16="http://schemas.microsoft.com/office/drawing/2014/main" val="3295529142"/>
                    </a:ext>
                  </a:extLst>
                </a:gridCol>
                <a:gridCol w="784190">
                  <a:extLst>
                    <a:ext uri="{9D8B030D-6E8A-4147-A177-3AD203B41FA5}">
                      <a16:colId xmlns:a16="http://schemas.microsoft.com/office/drawing/2014/main" val="996246824"/>
                    </a:ext>
                  </a:extLst>
                </a:gridCol>
                <a:gridCol w="674470">
                  <a:extLst>
                    <a:ext uri="{9D8B030D-6E8A-4147-A177-3AD203B41FA5}">
                      <a16:colId xmlns:a16="http://schemas.microsoft.com/office/drawing/2014/main" val="3093777293"/>
                    </a:ext>
                  </a:extLst>
                </a:gridCol>
              </a:tblGrid>
              <a:tr h="190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«Спорт»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396359"/>
                  </a:ext>
                </a:extLst>
              </a:tr>
              <a:tr h="6752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систематически занимающихся физической культурой и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спортом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861902"/>
                  </a:ext>
                </a:extLst>
              </a:tr>
              <a:tr h="3423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Доступные спортивные площадки. Доля спортивных площадок, управляемых в соответствии со стандартом их использования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627489"/>
                  </a:ext>
                </a:extLst>
              </a:tr>
              <a:tr h="190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«Развитие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сельского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хозяйства»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414971"/>
                  </a:ext>
                </a:extLst>
              </a:tr>
              <a:tr h="409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мощностей животноводческих комплексов молочного направления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скотомест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496986"/>
                  </a:ext>
                </a:extLst>
              </a:tr>
              <a:tr h="6065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 в основной капитал по видам экономической деятельности: Растениеводство и животноводство, охота и предоставление соответствующих услуг в этих областях, Производство пищевых продуктов, Производство напитков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мил.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2399418"/>
                  </a:ext>
                </a:extLst>
              </a:tr>
              <a:tr h="4074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производства продукции сельского хозяйства в хозяйствах всех категорий (в сопоставимых ценах) к предыдущему году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852109"/>
                  </a:ext>
                </a:extLst>
              </a:tr>
              <a:tr h="3621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молока в хозяйствах всех категорий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9550748"/>
                  </a:ext>
                </a:extLst>
              </a:tr>
              <a:tr h="5088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Вовлечение в оборот выбывших сельскохозяйственных угодий за счет проведения </a:t>
                      </a:r>
                      <a:r>
                        <a:rPr lang="ru-RU" sz="9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культуротехнических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 сельскохозяйственными товаропроизводителями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гектаров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1,628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1484219"/>
                  </a:ext>
                </a:extLst>
              </a:tr>
              <a:tr h="5088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земельных участков, находящихся в муниципальной собственности и государственная собственность на которые не разграничена, предоставленных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сельхозтоваропроизводителям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866236"/>
                  </a:ext>
                </a:extLst>
              </a:tr>
              <a:tr h="2769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земель, обработанных от борщевика Сосновского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1056,0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1 460,77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1 460,77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460,77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1,460,77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15025"/>
                  </a:ext>
                </a:extLst>
              </a:tr>
              <a:tr h="3423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сельских населенных пунктов, обслуживаемых по доставке продовольственных и непродовольственных товаров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5049494"/>
                  </a:ext>
                </a:extLst>
              </a:tr>
              <a:tr h="2551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отловленных животных без владельцев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84080"/>
                  </a:ext>
                </a:extLst>
              </a:tr>
              <a:tr h="287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экспорта продукции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агропромышленного комплекса (АПК)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долларов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9750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696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329647"/>
              </p:ext>
            </p:extLst>
          </p:nvPr>
        </p:nvGraphicFramePr>
        <p:xfrm>
          <a:off x="310718" y="521210"/>
          <a:ext cx="9217744" cy="883572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05545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795620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7380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966132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710927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72915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719292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58451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</a:t>
                      </a:r>
                      <a:endParaRPr lang="ru" sz="900" b="1" dirty="0" smtClean="0">
                        <a:latin typeface="Times New Roman"/>
                      </a:endParaRPr>
                    </a:p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в 2021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</a:t>
                      </a:r>
                      <a:r>
                        <a:rPr lang="ru" sz="900" b="1" dirty="0" smtClean="0">
                          <a:latin typeface="Times New Roman"/>
                        </a:rPr>
                        <a:t>показателя</a:t>
                      </a:r>
                    </a:p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 </a:t>
                      </a:r>
                      <a:r>
                        <a:rPr lang="ru" sz="900" b="1" dirty="0">
                          <a:latin typeface="Times New Roman"/>
                        </a:rPr>
                        <a:t>в </a:t>
                      </a:r>
                      <a:r>
                        <a:rPr lang="ru" sz="900" b="1" dirty="0" smtClean="0">
                          <a:latin typeface="Times New Roman"/>
                        </a:rPr>
                        <a:t>2022 году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7702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2024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7419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561362"/>
              </p:ext>
            </p:extLst>
          </p:nvPr>
        </p:nvGraphicFramePr>
        <p:xfrm>
          <a:off x="310719" y="1404783"/>
          <a:ext cx="9217741" cy="53654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6027">
                  <a:extLst>
                    <a:ext uri="{9D8B030D-6E8A-4147-A177-3AD203B41FA5}">
                      <a16:colId xmlns:a16="http://schemas.microsoft.com/office/drawing/2014/main" val="2572060171"/>
                    </a:ext>
                  </a:extLst>
                </a:gridCol>
                <a:gridCol w="4065972">
                  <a:extLst>
                    <a:ext uri="{9D8B030D-6E8A-4147-A177-3AD203B41FA5}">
                      <a16:colId xmlns:a16="http://schemas.microsoft.com/office/drawing/2014/main" val="2128628112"/>
                    </a:ext>
                  </a:extLst>
                </a:gridCol>
                <a:gridCol w="754602">
                  <a:extLst>
                    <a:ext uri="{9D8B030D-6E8A-4147-A177-3AD203B41FA5}">
                      <a16:colId xmlns:a16="http://schemas.microsoft.com/office/drawing/2014/main" val="3113399489"/>
                    </a:ext>
                  </a:extLst>
                </a:gridCol>
                <a:gridCol w="772358">
                  <a:extLst>
                    <a:ext uri="{9D8B030D-6E8A-4147-A177-3AD203B41FA5}">
                      <a16:colId xmlns:a16="http://schemas.microsoft.com/office/drawing/2014/main" val="148563259"/>
                    </a:ext>
                  </a:extLst>
                </a:gridCol>
                <a:gridCol w="949910">
                  <a:extLst>
                    <a:ext uri="{9D8B030D-6E8A-4147-A177-3AD203B41FA5}">
                      <a16:colId xmlns:a16="http://schemas.microsoft.com/office/drawing/2014/main" val="2630016391"/>
                    </a:ext>
                  </a:extLst>
                </a:gridCol>
                <a:gridCol w="736847">
                  <a:extLst>
                    <a:ext uri="{9D8B030D-6E8A-4147-A177-3AD203B41FA5}">
                      <a16:colId xmlns:a16="http://schemas.microsoft.com/office/drawing/2014/main" val="2656184313"/>
                    </a:ext>
                  </a:extLst>
                </a:gridCol>
                <a:gridCol w="757557">
                  <a:extLst>
                    <a:ext uri="{9D8B030D-6E8A-4147-A177-3AD203B41FA5}">
                      <a16:colId xmlns:a16="http://schemas.microsoft.com/office/drawing/2014/main" val="3528016845"/>
                    </a:ext>
                  </a:extLst>
                </a:gridCol>
                <a:gridCol w="674468">
                  <a:extLst>
                    <a:ext uri="{9D8B030D-6E8A-4147-A177-3AD203B41FA5}">
                      <a16:colId xmlns:a16="http://schemas.microsoft.com/office/drawing/2014/main" val="40441504"/>
                    </a:ext>
                  </a:extLst>
                </a:gridCol>
              </a:tblGrid>
              <a:tr h="1740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«Экология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окружающая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среда</a:t>
                      </a:r>
                      <a:r>
                        <a:rPr lang="ru-RU" sz="1100" b="1" i="1" u="sng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493628"/>
                  </a:ext>
                </a:extLst>
              </a:tr>
              <a:tr h="2855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качества работы с отходами (составной показатель для расчета показателя "Качество окружающей среды")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047851"/>
                  </a:ext>
                </a:extLst>
              </a:tr>
              <a:tr h="2929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Ликвидировано объектов накопленного вреда( в том числе наиболее опасных объектов накопленного вреда)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4211657"/>
                  </a:ext>
                </a:extLst>
              </a:tr>
              <a:tr h="3416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«Безопасность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обеспечение безопасности жизнедеятельности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839590"/>
                  </a:ext>
                </a:extLst>
              </a:tr>
              <a:tr h="3251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Благоустроим кладбища «Доля кладбищ, соответствующих Региональному стандарту»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2964175"/>
                  </a:ext>
                </a:extLst>
              </a:tr>
              <a:tr h="3251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восстановленных (ремонт, реставрация, благоустройство) воинских захоронений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223515"/>
                  </a:ext>
                </a:extLst>
              </a:tr>
              <a:tr h="3321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общего количества преступлений, совершенных на территории муниципального образования, не менее чем на 5 % ежегодно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единиц/процент</a:t>
                      </a:r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573/7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556/7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539/7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539/7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539/7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892058"/>
                  </a:ext>
                </a:extLst>
              </a:tr>
              <a:tr h="5225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общего количества видеокамер, введенных в эксплуатацию в систему технологического обеспечения региональной общественной безопасности и оперативного управления "Безопасный регион", не менее чем на 5 % ежегодно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6524804"/>
                  </a:ext>
                </a:extLst>
              </a:tr>
              <a:tr h="3321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уровня безопасности людей на водных объектах, расположенных на территории муниципального образования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1931276"/>
                  </a:ext>
                </a:extLst>
              </a:tr>
              <a:tr h="483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среднего времени совместного реагирования нескольких экстренных оперативных служб на обращения населения по единому номеру «112» на территории муниципального образования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6762104"/>
                  </a:ext>
                </a:extLst>
              </a:tr>
              <a:tr h="483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готовности муниципального образования Московской области к действиям по предназначению при возникновении чрезвычайных ситуациях (происшествиях) природного и техногенного характера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2226238"/>
                  </a:ext>
                </a:extLst>
              </a:tr>
              <a:tr h="483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образования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8212938"/>
                  </a:ext>
                </a:extLst>
              </a:tr>
              <a:tr h="3251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степени пожарной защищенности муниципального образования Московской области, по отношению к базовому периоду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8722932"/>
                  </a:ext>
                </a:extLst>
              </a:tr>
              <a:tr h="3321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процента запасов материально-технических, продовольственных, медицинских и иных средств в целях гражданской обороны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6033459"/>
                  </a:ext>
                </a:extLst>
              </a:tr>
              <a:tr h="3251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степени готовности к использованию по предназначению защитных сооружений и иных объектов ГО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5433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145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541085"/>
              </p:ext>
            </p:extLst>
          </p:nvPr>
        </p:nvGraphicFramePr>
        <p:xfrm>
          <a:off x="310718" y="435006"/>
          <a:ext cx="9217744" cy="866854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06404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977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</a:t>
                      </a:r>
                      <a:r>
                        <a:rPr lang="ru" sz="900" b="1" dirty="0" smtClean="0">
                          <a:latin typeface="Times New Roman"/>
                        </a:rPr>
                        <a:t>показателя</a:t>
                      </a:r>
                    </a:p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 </a:t>
                      </a:r>
                      <a:r>
                        <a:rPr lang="ru" sz="900" b="1" dirty="0">
                          <a:latin typeface="Times New Roman"/>
                        </a:rPr>
                        <a:t>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</a:t>
                      </a:r>
                      <a:r>
                        <a:rPr lang="ru" sz="900" b="1" dirty="0" smtClean="0">
                          <a:latin typeface="Times New Roman"/>
                        </a:rPr>
                        <a:t>показателя</a:t>
                      </a:r>
                    </a:p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 </a:t>
                      </a:r>
                      <a:r>
                        <a:rPr lang="ru" sz="900" b="1" dirty="0">
                          <a:latin typeface="Times New Roman"/>
                        </a:rPr>
                        <a:t>в </a:t>
                      </a:r>
                      <a:r>
                        <a:rPr lang="ru" sz="900" b="1" dirty="0" smtClean="0">
                          <a:latin typeface="Times New Roman"/>
                        </a:rPr>
                        <a:t>2022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393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2024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36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233171"/>
              </p:ext>
            </p:extLst>
          </p:nvPr>
        </p:nvGraphicFramePr>
        <p:xfrm>
          <a:off x="310718" y="1301862"/>
          <a:ext cx="9217744" cy="29981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905">
                  <a:extLst>
                    <a:ext uri="{9D8B030D-6E8A-4147-A177-3AD203B41FA5}">
                      <a16:colId xmlns:a16="http://schemas.microsoft.com/office/drawing/2014/main" val="1014289286"/>
                    </a:ext>
                  </a:extLst>
                </a:gridCol>
                <a:gridCol w="4714043">
                  <a:extLst>
                    <a:ext uri="{9D8B030D-6E8A-4147-A177-3AD203B41FA5}">
                      <a16:colId xmlns:a16="http://schemas.microsoft.com/office/drawing/2014/main" val="3050702929"/>
                    </a:ext>
                  </a:extLst>
                </a:gridCol>
                <a:gridCol w="674703">
                  <a:extLst>
                    <a:ext uri="{9D8B030D-6E8A-4147-A177-3AD203B41FA5}">
                      <a16:colId xmlns:a16="http://schemas.microsoft.com/office/drawing/2014/main" val="2433603252"/>
                    </a:ext>
                  </a:extLst>
                </a:gridCol>
                <a:gridCol w="701336">
                  <a:extLst>
                    <a:ext uri="{9D8B030D-6E8A-4147-A177-3AD203B41FA5}">
                      <a16:colId xmlns:a16="http://schemas.microsoft.com/office/drawing/2014/main" val="4015970715"/>
                    </a:ext>
                  </a:extLst>
                </a:gridCol>
                <a:gridCol w="772357">
                  <a:extLst>
                    <a:ext uri="{9D8B030D-6E8A-4147-A177-3AD203B41FA5}">
                      <a16:colId xmlns:a16="http://schemas.microsoft.com/office/drawing/2014/main" val="4094782791"/>
                    </a:ext>
                  </a:extLst>
                </a:gridCol>
                <a:gridCol w="577049">
                  <a:extLst>
                    <a:ext uri="{9D8B030D-6E8A-4147-A177-3AD203B41FA5}">
                      <a16:colId xmlns:a16="http://schemas.microsoft.com/office/drawing/2014/main" val="3742220642"/>
                    </a:ext>
                  </a:extLst>
                </a:gridCol>
                <a:gridCol w="674703">
                  <a:extLst>
                    <a:ext uri="{9D8B030D-6E8A-4147-A177-3AD203B41FA5}">
                      <a16:colId xmlns:a16="http://schemas.microsoft.com/office/drawing/2014/main" val="3125746910"/>
                    </a:ext>
                  </a:extLst>
                </a:gridCol>
                <a:gridCol w="588648">
                  <a:extLst>
                    <a:ext uri="{9D8B030D-6E8A-4147-A177-3AD203B41FA5}">
                      <a16:colId xmlns:a16="http://schemas.microsoft.com/office/drawing/2014/main" val="3789679773"/>
                    </a:ext>
                  </a:extLst>
                </a:gridCol>
              </a:tblGrid>
              <a:tr h="1500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</a:t>
                      </a:r>
                      <a:r>
                        <a:rPr lang="ru-RU" sz="1100" b="1" i="1" u="sng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824379"/>
                  </a:ext>
                </a:extLst>
              </a:tr>
              <a:tr h="2193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семей, улучшивших жилищные условия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039739"/>
                  </a:ext>
                </a:extLst>
              </a:tr>
              <a:tr h="6028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– ИЖС) или садового дома установленным параметрам и допустимости размещения объекта ИЖС или садового дома на земельном участке, уведомлений о соответствии (несоответствии) построенных или реконструированных объектов ИЖС или садового дома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1272291"/>
                  </a:ext>
                </a:extLst>
              </a:tr>
              <a:tr h="3095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кв.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метров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1487680"/>
                  </a:ext>
                </a:extLst>
              </a:tr>
              <a:tr h="391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молодых семей, получивших свидетельство о праве на получение социальной выплаты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4449585"/>
                  </a:ext>
                </a:extLst>
              </a:tr>
              <a:tr h="12161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помещениями, в отчетном году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871241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413677"/>
              </p:ext>
            </p:extLst>
          </p:nvPr>
        </p:nvGraphicFramePr>
        <p:xfrm>
          <a:off x="310715" y="4300395"/>
          <a:ext cx="9217748" cy="21275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3786">
                  <a:extLst>
                    <a:ext uri="{9D8B030D-6E8A-4147-A177-3AD203B41FA5}">
                      <a16:colId xmlns:a16="http://schemas.microsoft.com/office/drawing/2014/main" val="2268649341"/>
                    </a:ext>
                  </a:extLst>
                </a:gridCol>
                <a:gridCol w="4696287">
                  <a:extLst>
                    <a:ext uri="{9D8B030D-6E8A-4147-A177-3AD203B41FA5}">
                      <a16:colId xmlns:a16="http://schemas.microsoft.com/office/drawing/2014/main" val="405844918"/>
                    </a:ext>
                  </a:extLst>
                </a:gridCol>
                <a:gridCol w="692459">
                  <a:extLst>
                    <a:ext uri="{9D8B030D-6E8A-4147-A177-3AD203B41FA5}">
                      <a16:colId xmlns:a16="http://schemas.microsoft.com/office/drawing/2014/main" val="2880733051"/>
                    </a:ext>
                  </a:extLst>
                </a:gridCol>
                <a:gridCol w="701336">
                  <a:extLst>
                    <a:ext uri="{9D8B030D-6E8A-4147-A177-3AD203B41FA5}">
                      <a16:colId xmlns:a16="http://schemas.microsoft.com/office/drawing/2014/main" val="1894758214"/>
                    </a:ext>
                  </a:extLst>
                </a:gridCol>
                <a:gridCol w="772357">
                  <a:extLst>
                    <a:ext uri="{9D8B030D-6E8A-4147-A177-3AD203B41FA5}">
                      <a16:colId xmlns:a16="http://schemas.microsoft.com/office/drawing/2014/main" val="2491678638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3933194109"/>
                    </a:ext>
                  </a:extLst>
                </a:gridCol>
                <a:gridCol w="674703">
                  <a:extLst>
                    <a:ext uri="{9D8B030D-6E8A-4147-A177-3AD203B41FA5}">
                      <a16:colId xmlns:a16="http://schemas.microsoft.com/office/drawing/2014/main" val="516085808"/>
                    </a:ext>
                  </a:extLst>
                </a:gridCol>
                <a:gridCol w="588649">
                  <a:extLst>
                    <a:ext uri="{9D8B030D-6E8A-4147-A177-3AD203B41FA5}">
                      <a16:colId xmlns:a16="http://schemas.microsoft.com/office/drawing/2014/main" val="2418149911"/>
                    </a:ext>
                  </a:extLst>
                </a:gridCol>
              </a:tblGrid>
              <a:tr h="4033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«Развитие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инженерной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инфраструктуры, энергоэффективности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781415"/>
                  </a:ext>
                </a:extLst>
              </a:tr>
              <a:tr h="4082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120368"/>
                  </a:ext>
                </a:extLst>
              </a:tr>
              <a:tr h="282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Бережливый учет - оснащенность многоквартирных домов общедомовыми приборами учета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8129479"/>
                  </a:ext>
                </a:extLst>
              </a:tr>
              <a:tr h="3817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зданий, строений, сооружений муниципальной собственности, соответствующих нормальному уровню энергетической эффективности и выше (А, B, C, D)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6961629"/>
                  </a:ext>
                </a:extLst>
              </a:tr>
              <a:tr h="3497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73,31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79,81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79,81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79,81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6382904"/>
                  </a:ext>
                </a:extLst>
              </a:tr>
              <a:tr h="3023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многоквартирных домов с присвоенными классами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16, 21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5132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3875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616855"/>
              </p:ext>
            </p:extLst>
          </p:nvPr>
        </p:nvGraphicFramePr>
        <p:xfrm>
          <a:off x="310718" y="435006"/>
          <a:ext cx="9217744" cy="866854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06404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977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</a:t>
                      </a:r>
                      <a:endParaRPr lang="ru" sz="900" b="1" dirty="0" smtClean="0">
                        <a:latin typeface="Times New Roman"/>
                      </a:endParaRPr>
                    </a:p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в 2021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</a:t>
                      </a:r>
                      <a:endParaRPr lang="ru" sz="900" b="1" dirty="0" smtClean="0">
                        <a:latin typeface="Times New Roman"/>
                      </a:endParaRPr>
                    </a:p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в 2022 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393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2024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36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401076"/>
              </p:ext>
            </p:extLst>
          </p:nvPr>
        </p:nvGraphicFramePr>
        <p:xfrm>
          <a:off x="310718" y="1301860"/>
          <a:ext cx="9232777" cy="5356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2661">
                  <a:extLst>
                    <a:ext uri="{9D8B030D-6E8A-4147-A177-3AD203B41FA5}">
                      <a16:colId xmlns:a16="http://schemas.microsoft.com/office/drawing/2014/main" val="1237685647"/>
                    </a:ext>
                  </a:extLst>
                </a:gridCol>
                <a:gridCol w="4678532">
                  <a:extLst>
                    <a:ext uri="{9D8B030D-6E8A-4147-A177-3AD203B41FA5}">
                      <a16:colId xmlns:a16="http://schemas.microsoft.com/office/drawing/2014/main" val="537065869"/>
                    </a:ext>
                  </a:extLst>
                </a:gridCol>
                <a:gridCol w="683580">
                  <a:extLst>
                    <a:ext uri="{9D8B030D-6E8A-4147-A177-3AD203B41FA5}">
                      <a16:colId xmlns:a16="http://schemas.microsoft.com/office/drawing/2014/main" val="2793821661"/>
                    </a:ext>
                  </a:extLst>
                </a:gridCol>
                <a:gridCol w="727969">
                  <a:extLst>
                    <a:ext uri="{9D8B030D-6E8A-4147-A177-3AD203B41FA5}">
                      <a16:colId xmlns:a16="http://schemas.microsoft.com/office/drawing/2014/main" val="90800993"/>
                    </a:ext>
                  </a:extLst>
                </a:gridCol>
                <a:gridCol w="673404">
                  <a:extLst>
                    <a:ext uri="{9D8B030D-6E8A-4147-A177-3AD203B41FA5}">
                      <a16:colId xmlns:a16="http://schemas.microsoft.com/office/drawing/2014/main" val="4165469377"/>
                    </a:ext>
                  </a:extLst>
                </a:gridCol>
                <a:gridCol w="684014">
                  <a:extLst>
                    <a:ext uri="{9D8B030D-6E8A-4147-A177-3AD203B41FA5}">
                      <a16:colId xmlns:a16="http://schemas.microsoft.com/office/drawing/2014/main" val="3136617496"/>
                    </a:ext>
                  </a:extLst>
                </a:gridCol>
                <a:gridCol w="684014">
                  <a:extLst>
                    <a:ext uri="{9D8B030D-6E8A-4147-A177-3AD203B41FA5}">
                      <a16:colId xmlns:a16="http://schemas.microsoft.com/office/drawing/2014/main" val="3985104006"/>
                    </a:ext>
                  </a:extLst>
                </a:gridCol>
                <a:gridCol w="568603">
                  <a:extLst>
                    <a:ext uri="{9D8B030D-6E8A-4147-A177-3AD203B41FA5}">
                      <a16:colId xmlns:a16="http://schemas.microsoft.com/office/drawing/2014/main" val="3351652536"/>
                    </a:ext>
                  </a:extLst>
                </a:gridCol>
              </a:tblGrid>
              <a:tr h="2694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</a:t>
                      </a:r>
                      <a:r>
                        <a:rPr lang="ru-RU" sz="1100" b="1" i="1" u="sng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«Предпринимательство»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398018"/>
                  </a:ext>
                </a:extLst>
              </a:tr>
              <a:tr h="2929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многофункциональных индустриальных парков, технологических парков, промышленных площадок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930112"/>
                  </a:ext>
                </a:extLst>
              </a:tr>
              <a:tr h="3639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привлеченных резидентов на территории многофункциональных индустриальных парков, технологических парков, промышленных площадок муниципальных образований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9510614"/>
                  </a:ext>
                </a:extLst>
              </a:tr>
              <a:tr h="1883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рабочих мест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7744974"/>
                  </a:ext>
                </a:extLst>
              </a:tr>
              <a:tr h="2682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инвестиций, привлеченных в основной капитал (без учета бюджетных инвестиций), на душу населения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24,58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223007"/>
                  </a:ext>
                </a:extLst>
              </a:tr>
              <a:tr h="1143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территории, на которую привлечены новые резиденты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689872"/>
                  </a:ext>
                </a:extLst>
              </a:tr>
              <a:tr h="2662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заполняемости многофункциональных индустриальных парков, технологических парков, промышленных площадок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5919398"/>
                  </a:ext>
                </a:extLst>
              </a:tr>
              <a:tr h="2613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40702"/>
                  </a:ext>
                </a:extLst>
              </a:tr>
              <a:tr h="4910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Доля закупок среди субъектов малого и среднего предпринимательства, социально ориентированных некоммерческих организаций, осуществляемых в соответствии с Федеральным законом от 05.04.2013 № 44-ФЗ «О контрактной системе в сфере закупок товаров, работ, услуг для обеспечения государственных и муниципальных нужд»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907227"/>
                  </a:ext>
                </a:extLst>
              </a:tr>
              <a:tr h="1674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несостоявшихся торгов от общего количества объявленных торгов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091261"/>
                  </a:ext>
                </a:extLst>
              </a:tr>
              <a:tr h="2396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обоснованных, частично обоснованных жалоб в Федеральную антимонопольную службу (ФАС России) (от общего количества опубликованных торгов)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3541149"/>
                  </a:ext>
                </a:extLst>
              </a:tr>
              <a:tr h="1745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общей экономии денежных средств от общей суммы состоявшихся торгов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9124491"/>
                  </a:ext>
                </a:extLst>
              </a:tr>
              <a:tr h="2396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реализованных требований Стандарта развития конкуренции в муниципальном образовании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0033665"/>
                  </a:ext>
                </a:extLst>
              </a:tr>
              <a:tr h="2278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количество участников на состоявшихся торгах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579424"/>
                  </a:ext>
                </a:extLst>
              </a:tr>
              <a:tr h="3551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среднесписочной численности работников (без внешних совместителей) малых и средних предприятий в среднесписочной численности работников (без внешних совместителей) всех предприятий и организаций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31521"/>
                  </a:ext>
                </a:extLst>
              </a:tr>
              <a:tr h="2238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вновь созданных субъектов малого и среднего бизнеса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7669489"/>
                  </a:ext>
                </a:extLst>
              </a:tr>
              <a:tr h="3373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самозанятых граждан, зафиксировавших свой статус, с учетом введения налогового режима для самозанятых, нарастающим итогом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937484"/>
                  </a:ext>
                </a:extLst>
              </a:tr>
              <a:tr h="2574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Малый бизнес большого региона. Прирост количества субъектов малого и среднего предпринимательства на 10 тыс. населения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4838308"/>
                  </a:ext>
                </a:extLst>
              </a:tr>
              <a:tr h="2810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субъектов малого и среднего предпринимательства в расчете на 10 тыс. человек населения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305,46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231,93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231,93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231,93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438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069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72" y="1054608"/>
            <a:ext cx="1481328" cy="195681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49296" y="1743456"/>
            <a:ext cx="5017008" cy="2377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3150"/>
              </a:spcAft>
            </a:pPr>
            <a:r>
              <a:rPr lang="ru" sz="1500">
                <a:latin typeface="Times New Roman"/>
              </a:rPr>
              <a:t>Требования Бюджетного Кодекса Российской Федерации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88336" y="2545080"/>
            <a:ext cx="5239512" cy="1828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r>
              <a:rPr lang="ru" sz="1500" dirty="0">
                <a:latin typeface="Times New Roman"/>
              </a:rPr>
              <a:t>Муниципальные программы </a:t>
            </a:r>
            <a:r>
              <a:rPr lang="ru" sz="1500" dirty="0" smtClean="0">
                <a:latin typeface="Times New Roman"/>
              </a:rPr>
              <a:t>Талдомского городского округа</a:t>
            </a:r>
            <a:endParaRPr lang="ru" sz="1500" dirty="0"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7136" y="2758440"/>
            <a:ext cx="1584960" cy="16459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2730"/>
              </a:spcAft>
            </a:pPr>
            <a:r>
              <a:rPr lang="ru" sz="1500" dirty="0">
                <a:latin typeface="Times New Roman"/>
              </a:rPr>
              <a:t>на </a:t>
            </a:r>
            <a:r>
              <a:rPr lang="ru" sz="1500" dirty="0" smtClean="0">
                <a:latin typeface="Times New Roman"/>
              </a:rPr>
              <a:t>2023-2027 </a:t>
            </a:r>
            <a:r>
              <a:rPr lang="ru" sz="1500" dirty="0">
                <a:latin typeface="Times New Roman"/>
              </a:rPr>
              <a:t>годы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40736" y="3429000"/>
            <a:ext cx="4928616" cy="3931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656"/>
              </a:lnSpc>
              <a:spcAft>
                <a:spcPts val="2100"/>
              </a:spcAft>
            </a:pPr>
            <a:r>
              <a:rPr lang="ru" sz="1500" dirty="0">
                <a:latin typeface="Times New Roman"/>
              </a:rPr>
              <a:t>Прогноз социально-экономического развития </a:t>
            </a:r>
            <a:r>
              <a:rPr lang="ru" sz="1500" dirty="0" smtClean="0">
                <a:latin typeface="Times New Roman"/>
              </a:rPr>
              <a:t>Талдомского городского </a:t>
            </a:r>
            <a:r>
              <a:rPr lang="ru" sz="1500" dirty="0">
                <a:latin typeface="Times New Roman"/>
              </a:rPr>
              <a:t>округа </a:t>
            </a:r>
            <a:r>
              <a:rPr lang="ru" sz="1500" dirty="0" smtClean="0">
                <a:latin typeface="Times New Roman"/>
              </a:rPr>
              <a:t>на 2023-2025 </a:t>
            </a:r>
            <a:r>
              <a:rPr lang="ru" sz="1500" dirty="0">
                <a:latin typeface="Times New Roman"/>
              </a:rPr>
              <a:t>годы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755392" y="4218431"/>
            <a:ext cx="5114544" cy="66129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352"/>
              </a:lnSpc>
              <a:spcBef>
                <a:spcPts val="2100"/>
              </a:spcBef>
            </a:pPr>
            <a:r>
              <a:rPr lang="ru" sz="1500" dirty="0">
                <a:latin typeface="Times New Roman"/>
              </a:rPr>
              <a:t>Основные направления бюджетной и налоговой политики </a:t>
            </a:r>
            <a:r>
              <a:rPr lang="ru" sz="1500" dirty="0" smtClean="0">
                <a:latin typeface="Times New Roman"/>
              </a:rPr>
              <a:t>Талдомского городского </a:t>
            </a:r>
            <a:r>
              <a:rPr lang="ru" sz="1500" dirty="0">
                <a:latin typeface="Times New Roman"/>
              </a:rPr>
              <a:t>округа </a:t>
            </a:r>
            <a:r>
              <a:rPr lang="ru" sz="1500" dirty="0" smtClean="0">
                <a:latin typeface="Times New Roman"/>
              </a:rPr>
              <a:t>на 2023-2025 </a:t>
            </a:r>
            <a:r>
              <a:rPr lang="ru" sz="1500" dirty="0">
                <a:latin typeface="Times New Roman"/>
              </a:rPr>
              <a:t>годы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4254" y="290146"/>
            <a:ext cx="8625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формирования бюджета Талдомского городского округа на 2023 год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на плановый период 2024 и 2025 годов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266410"/>
              </p:ext>
            </p:extLst>
          </p:nvPr>
        </p:nvGraphicFramePr>
        <p:xfrm>
          <a:off x="310718" y="435006"/>
          <a:ext cx="9217744" cy="866854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06404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977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</a:t>
                      </a:r>
                      <a:r>
                        <a:rPr lang="ru" sz="900" b="1" dirty="0" smtClean="0">
                          <a:latin typeface="Times New Roman"/>
                        </a:rPr>
                        <a:t>показателя</a:t>
                      </a:r>
                    </a:p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 </a:t>
                      </a:r>
                      <a:r>
                        <a:rPr lang="ru" sz="900" b="1" dirty="0">
                          <a:latin typeface="Times New Roman"/>
                        </a:rPr>
                        <a:t>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</a:t>
                      </a:r>
                      <a:endParaRPr lang="ru" sz="900" b="1" dirty="0" smtClean="0">
                        <a:latin typeface="Times New Roman"/>
                      </a:endParaRPr>
                    </a:p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в 2022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393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2024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36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559215"/>
              </p:ext>
            </p:extLst>
          </p:nvPr>
        </p:nvGraphicFramePr>
        <p:xfrm>
          <a:off x="301665" y="1301858"/>
          <a:ext cx="9232777" cy="49450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2661">
                  <a:extLst>
                    <a:ext uri="{9D8B030D-6E8A-4147-A177-3AD203B41FA5}">
                      <a16:colId xmlns:a16="http://schemas.microsoft.com/office/drawing/2014/main" val="1237685647"/>
                    </a:ext>
                  </a:extLst>
                </a:gridCol>
                <a:gridCol w="4687409">
                  <a:extLst>
                    <a:ext uri="{9D8B030D-6E8A-4147-A177-3AD203B41FA5}">
                      <a16:colId xmlns:a16="http://schemas.microsoft.com/office/drawing/2014/main" val="537065869"/>
                    </a:ext>
                  </a:extLst>
                </a:gridCol>
                <a:gridCol w="674703">
                  <a:extLst>
                    <a:ext uri="{9D8B030D-6E8A-4147-A177-3AD203B41FA5}">
                      <a16:colId xmlns:a16="http://schemas.microsoft.com/office/drawing/2014/main" val="2793821661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90800993"/>
                    </a:ext>
                  </a:extLst>
                </a:gridCol>
                <a:gridCol w="772357">
                  <a:extLst>
                    <a:ext uri="{9D8B030D-6E8A-4147-A177-3AD203B41FA5}">
                      <a16:colId xmlns:a16="http://schemas.microsoft.com/office/drawing/2014/main" val="4165469377"/>
                    </a:ext>
                  </a:extLst>
                </a:gridCol>
                <a:gridCol w="559293">
                  <a:extLst>
                    <a:ext uri="{9D8B030D-6E8A-4147-A177-3AD203B41FA5}">
                      <a16:colId xmlns:a16="http://schemas.microsoft.com/office/drawing/2014/main" val="3136617496"/>
                    </a:ext>
                  </a:extLst>
                </a:gridCol>
                <a:gridCol w="674703">
                  <a:extLst>
                    <a:ext uri="{9D8B030D-6E8A-4147-A177-3AD203B41FA5}">
                      <a16:colId xmlns:a16="http://schemas.microsoft.com/office/drawing/2014/main" val="3985104006"/>
                    </a:ext>
                  </a:extLst>
                </a:gridCol>
                <a:gridCol w="612559">
                  <a:extLst>
                    <a:ext uri="{9D8B030D-6E8A-4147-A177-3AD203B41FA5}">
                      <a16:colId xmlns:a16="http://schemas.microsoft.com/office/drawing/2014/main" val="3351652536"/>
                    </a:ext>
                  </a:extLst>
                </a:gridCol>
              </a:tblGrid>
              <a:tr h="7615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обращений по вопросу защиты прав потребителей от общего количества поступивших обращений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1986539"/>
                  </a:ext>
                </a:extLst>
              </a:tr>
              <a:tr h="7116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объектов дорожного и придорожного сервиса</a:t>
                      </a:r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ОДС),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соответствующих требованиям, нормам и стандартам действующего законодательства, от общего количества ОДС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2538313"/>
                  </a:ext>
                </a:extLst>
              </a:tr>
              <a:tr h="6642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площадью торговых объектов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квадратных метров на 1000 человек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1 736,4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1738,8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1804,5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1804,5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1804,5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9123541"/>
                  </a:ext>
                </a:extLst>
              </a:tr>
              <a:tr h="5930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предприятиями общественного питания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 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квадратных </a:t>
                      </a:r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метров/чел.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38,56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38,56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38,56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1689071"/>
                  </a:ext>
                </a:extLst>
              </a:tr>
              <a:tr h="6523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предприятиями бытового обслуживания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 квадратных метров/чел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7730397"/>
                  </a:ext>
                </a:extLst>
              </a:tr>
              <a:tr h="6167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населения, качество жизни которого улучшится в связи с ликвидацией и рекультивацией объектов накопленного вреда окружающей среде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чел.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70772"/>
                  </a:ext>
                </a:extLst>
              </a:tr>
              <a:tr h="4270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 потребительского рынка и услуг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3 130,51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5029615"/>
                  </a:ext>
                </a:extLst>
              </a:tr>
              <a:tr h="5183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совокупной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результативности реализации мероприятий, направленных на развитие конкуренции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7656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0261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103158"/>
              </p:ext>
            </p:extLst>
          </p:nvPr>
        </p:nvGraphicFramePr>
        <p:xfrm>
          <a:off x="310718" y="435006"/>
          <a:ext cx="9217744" cy="866854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06404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977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</a:t>
                      </a:r>
                      <a:r>
                        <a:rPr lang="ru" sz="900" b="1" dirty="0" smtClean="0">
                          <a:latin typeface="Times New Roman"/>
                        </a:rPr>
                        <a:t>показателя</a:t>
                      </a:r>
                    </a:p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 </a:t>
                      </a:r>
                      <a:r>
                        <a:rPr lang="ru" sz="900" b="1" dirty="0">
                          <a:latin typeface="Times New Roman"/>
                        </a:rPr>
                        <a:t>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</a:t>
                      </a:r>
                      <a:endParaRPr lang="ru" sz="900" b="1" dirty="0" smtClean="0">
                        <a:latin typeface="Times New Roman"/>
                      </a:endParaRPr>
                    </a:p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в 2022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393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2024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36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312901"/>
              </p:ext>
            </p:extLst>
          </p:nvPr>
        </p:nvGraphicFramePr>
        <p:xfrm>
          <a:off x="310715" y="1301864"/>
          <a:ext cx="9217748" cy="27992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3786">
                  <a:extLst>
                    <a:ext uri="{9D8B030D-6E8A-4147-A177-3AD203B41FA5}">
                      <a16:colId xmlns:a16="http://schemas.microsoft.com/office/drawing/2014/main" val="1088671169"/>
                    </a:ext>
                  </a:extLst>
                </a:gridCol>
                <a:gridCol w="4696287">
                  <a:extLst>
                    <a:ext uri="{9D8B030D-6E8A-4147-A177-3AD203B41FA5}">
                      <a16:colId xmlns:a16="http://schemas.microsoft.com/office/drawing/2014/main" val="1455377261"/>
                    </a:ext>
                  </a:extLst>
                </a:gridCol>
                <a:gridCol w="665826">
                  <a:extLst>
                    <a:ext uri="{9D8B030D-6E8A-4147-A177-3AD203B41FA5}">
                      <a16:colId xmlns:a16="http://schemas.microsoft.com/office/drawing/2014/main" val="3121537873"/>
                    </a:ext>
                  </a:extLst>
                </a:gridCol>
                <a:gridCol w="736846">
                  <a:extLst>
                    <a:ext uri="{9D8B030D-6E8A-4147-A177-3AD203B41FA5}">
                      <a16:colId xmlns:a16="http://schemas.microsoft.com/office/drawing/2014/main" val="3333174464"/>
                    </a:ext>
                  </a:extLst>
                </a:gridCol>
                <a:gridCol w="754602">
                  <a:extLst>
                    <a:ext uri="{9D8B030D-6E8A-4147-A177-3AD203B41FA5}">
                      <a16:colId xmlns:a16="http://schemas.microsoft.com/office/drawing/2014/main" val="661716165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2627827174"/>
                    </a:ext>
                  </a:extLst>
                </a:gridCol>
                <a:gridCol w="701336">
                  <a:extLst>
                    <a:ext uri="{9D8B030D-6E8A-4147-A177-3AD203B41FA5}">
                      <a16:colId xmlns:a16="http://schemas.microsoft.com/office/drawing/2014/main" val="88980462"/>
                    </a:ext>
                  </a:extLst>
                </a:gridCol>
                <a:gridCol w="570894">
                  <a:extLst>
                    <a:ext uri="{9D8B030D-6E8A-4147-A177-3AD203B41FA5}">
                      <a16:colId xmlns:a16="http://schemas.microsoft.com/office/drawing/2014/main" val="3797065861"/>
                    </a:ext>
                  </a:extLst>
                </a:gridCol>
              </a:tblGrid>
              <a:tr h="2254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</a:t>
                      </a:r>
                      <a:r>
                        <a:rPr lang="ru-RU" sz="1100" b="1" i="1" u="sng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«Управление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имуществом и муниципальными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финансами»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99072"/>
                  </a:ext>
                </a:extLst>
              </a:tr>
              <a:tr h="1356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использования земель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4448375"/>
                  </a:ext>
                </a:extLst>
              </a:tr>
              <a:tr h="2639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2953048"/>
                  </a:ext>
                </a:extLst>
              </a:tr>
              <a:tr h="3270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7714963"/>
                  </a:ext>
                </a:extLst>
              </a:tr>
              <a:tr h="2673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муниципальным имуществом и землей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83,81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5060198"/>
                  </a:ext>
                </a:extLst>
              </a:tr>
              <a:tr h="3062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муниципальное имущество и землю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0624835"/>
                  </a:ext>
                </a:extLst>
              </a:tr>
              <a:tr h="2272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объектов недвижимого имущества,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поставленных на ГКУ по результатам МЗК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69,85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474287"/>
                  </a:ext>
                </a:extLst>
              </a:tr>
              <a:tr h="2272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работы по расторжению договоров аренды земельных участков и размещению на Едином инвестиционном портале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предпринимателей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3824058"/>
                  </a:ext>
                </a:extLst>
              </a:tr>
              <a:tr h="20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земельных участков многодетным семьям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804902"/>
                  </a:ext>
                </a:extLst>
              </a:tr>
              <a:tr h="20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земельного налога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6448478"/>
                  </a:ext>
                </a:extLst>
              </a:tr>
              <a:tr h="31775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12.10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проведенных аукционов на право заключения договоров аренды земельных участков для субъектов малого и среднего предпринимательства к общему количеству таких торгов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4355518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336280"/>
              </p:ext>
            </p:extLst>
          </p:nvPr>
        </p:nvGraphicFramePr>
        <p:xfrm>
          <a:off x="307818" y="4092167"/>
          <a:ext cx="9225481" cy="17641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1658">
                  <a:extLst>
                    <a:ext uri="{9D8B030D-6E8A-4147-A177-3AD203B41FA5}">
                      <a16:colId xmlns:a16="http://schemas.microsoft.com/office/drawing/2014/main" val="965931209"/>
                    </a:ext>
                  </a:extLst>
                </a:gridCol>
                <a:gridCol w="4683138">
                  <a:extLst>
                    <a:ext uri="{9D8B030D-6E8A-4147-A177-3AD203B41FA5}">
                      <a16:colId xmlns:a16="http://schemas.microsoft.com/office/drawing/2014/main" val="2809728670"/>
                    </a:ext>
                  </a:extLst>
                </a:gridCol>
                <a:gridCol w="688063">
                  <a:extLst>
                    <a:ext uri="{9D8B030D-6E8A-4147-A177-3AD203B41FA5}">
                      <a16:colId xmlns:a16="http://schemas.microsoft.com/office/drawing/2014/main" val="1748431591"/>
                    </a:ext>
                  </a:extLst>
                </a:gridCol>
                <a:gridCol w="655927">
                  <a:extLst>
                    <a:ext uri="{9D8B030D-6E8A-4147-A177-3AD203B41FA5}">
                      <a16:colId xmlns:a16="http://schemas.microsoft.com/office/drawing/2014/main" val="4119331168"/>
                    </a:ext>
                  </a:extLst>
                </a:gridCol>
                <a:gridCol w="768927">
                  <a:extLst>
                    <a:ext uri="{9D8B030D-6E8A-4147-A177-3AD203B41FA5}">
                      <a16:colId xmlns:a16="http://schemas.microsoft.com/office/drawing/2014/main" val="2555623355"/>
                    </a:ext>
                  </a:extLst>
                </a:gridCol>
                <a:gridCol w="604158">
                  <a:extLst>
                    <a:ext uri="{9D8B030D-6E8A-4147-A177-3AD203B41FA5}">
                      <a16:colId xmlns:a16="http://schemas.microsoft.com/office/drawing/2014/main" val="4206313899"/>
                    </a:ext>
                  </a:extLst>
                </a:gridCol>
                <a:gridCol w="732311">
                  <a:extLst>
                    <a:ext uri="{9D8B030D-6E8A-4147-A177-3AD203B41FA5}">
                      <a16:colId xmlns:a16="http://schemas.microsoft.com/office/drawing/2014/main" val="1038017397"/>
                    </a:ext>
                  </a:extLst>
                </a:gridCol>
                <a:gridCol w="561299">
                  <a:extLst>
                    <a:ext uri="{9D8B030D-6E8A-4147-A177-3AD203B41FA5}">
                      <a16:colId xmlns:a16="http://schemas.microsoft.com/office/drawing/2014/main" val="3680227086"/>
                    </a:ext>
                  </a:extLst>
                </a:gridCol>
              </a:tblGrid>
              <a:tr h="3795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</a:t>
                      </a:r>
                      <a:r>
                        <a:rPr lang="ru-RU" sz="1100" b="1" i="1" u="sng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«Развитие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институтов гражданского общества, повышение эффективности местного самоуправления и реализации молодежной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политики»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835974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Информирование населения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через </a:t>
                      </a:r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средств массовой информации (</a:t>
                      </a:r>
                      <a:r>
                        <a:rPr lang="ru-RU" sz="9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СМИ)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209,70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209,70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209,70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4006797"/>
                  </a:ext>
                </a:extLst>
              </a:tr>
              <a:tr h="2827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информированности населения в социальных сетях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1609398"/>
                  </a:ext>
                </a:extLst>
              </a:tr>
              <a:tr h="2763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молодежи, задействованной в мероприятиях по вовлечению в творческую деятельность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550635"/>
                  </a:ext>
                </a:extLst>
              </a:tr>
              <a:tr h="6517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численность граждан, вовлеченных центрами (сообществами, объединениями) поддержки добровольчества (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волонтерства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на базе образовательных организаций, некоммерческих организаций, государственных и муниципальных учреждений, в добровольческую (волонтерскую) деятельность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9 168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5897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3243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841428"/>
              </p:ext>
            </p:extLst>
          </p:nvPr>
        </p:nvGraphicFramePr>
        <p:xfrm>
          <a:off x="310718" y="435006"/>
          <a:ext cx="9217744" cy="866854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06404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977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</a:t>
                      </a:r>
                      <a:endParaRPr lang="ru" sz="900" b="1" dirty="0" smtClean="0">
                        <a:latin typeface="Times New Roman"/>
                      </a:endParaRPr>
                    </a:p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в 2021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</a:t>
                      </a:r>
                      <a:r>
                        <a:rPr lang="ru" sz="900" b="1" dirty="0" smtClean="0">
                          <a:latin typeface="Times New Roman"/>
                        </a:rPr>
                        <a:t>показателя</a:t>
                      </a:r>
                    </a:p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 </a:t>
                      </a:r>
                      <a:r>
                        <a:rPr lang="ru" sz="900" b="1" dirty="0">
                          <a:latin typeface="Times New Roman"/>
                        </a:rPr>
                        <a:t>в </a:t>
                      </a:r>
                      <a:r>
                        <a:rPr lang="ru" sz="900" b="1" dirty="0" smtClean="0">
                          <a:latin typeface="Times New Roman"/>
                        </a:rPr>
                        <a:t>2022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393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2024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36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435849"/>
              </p:ext>
            </p:extLst>
          </p:nvPr>
        </p:nvGraphicFramePr>
        <p:xfrm>
          <a:off x="310716" y="1301862"/>
          <a:ext cx="9217746" cy="5113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907">
                  <a:extLst>
                    <a:ext uri="{9D8B030D-6E8A-4147-A177-3AD203B41FA5}">
                      <a16:colId xmlns:a16="http://schemas.microsoft.com/office/drawing/2014/main" val="1239104924"/>
                    </a:ext>
                  </a:extLst>
                </a:gridCol>
                <a:gridCol w="4714043">
                  <a:extLst>
                    <a:ext uri="{9D8B030D-6E8A-4147-A177-3AD203B41FA5}">
                      <a16:colId xmlns:a16="http://schemas.microsoft.com/office/drawing/2014/main" val="4089182128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1243613896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95236863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3333239799"/>
                    </a:ext>
                  </a:extLst>
                </a:gridCol>
                <a:gridCol w="577049">
                  <a:extLst>
                    <a:ext uri="{9D8B030D-6E8A-4147-A177-3AD203B41FA5}">
                      <a16:colId xmlns:a16="http://schemas.microsoft.com/office/drawing/2014/main" val="1588443327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927196885"/>
                    </a:ext>
                  </a:extLst>
                </a:gridCol>
                <a:gridCol w="597526">
                  <a:extLst>
                    <a:ext uri="{9D8B030D-6E8A-4147-A177-3AD203B41FA5}">
                      <a16:colId xmlns:a16="http://schemas.microsoft.com/office/drawing/2014/main" val="4131740725"/>
                    </a:ext>
                  </a:extLst>
                </a:gridCol>
              </a:tblGrid>
              <a:tr h="2606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</a:t>
                      </a:r>
                      <a:r>
                        <a:rPr lang="ru-RU" sz="1100" b="1" i="1" u="sng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«Развитие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функционирование дорожно-транспортного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комплекса»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880221"/>
                  </a:ext>
                </a:extLst>
              </a:tr>
              <a:tr h="1322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Соблюдение расписания на автобусных маршрутах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6450480"/>
                  </a:ext>
                </a:extLst>
              </a:tr>
              <a:tr h="5208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(капитальный ремонт) сети автомобильных дорог общего пользования местного значения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километров 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тысячу квадратных метров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18,7/102,85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4,172/29,2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5/35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6/42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7/49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4338603"/>
                  </a:ext>
                </a:extLst>
              </a:tr>
              <a:tr h="3912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ДТП. Снижение смертности от дорожно-транспортных происшествий: на дорогах федерального значения, на дорогах регионального значения, на дорогах муниципального значения, на частных дорогах, количество погибших на 100 тыс. населения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 тыс. человек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9,477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0405"/>
                  </a:ext>
                </a:extLst>
              </a:tr>
              <a:tr h="1322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</a:t>
                      </a:r>
                      <a:r>
                        <a:rPr lang="ru-RU" sz="1100" b="1" i="1" u="sng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«Цифровое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254611"/>
                  </a:ext>
                </a:extLst>
              </a:tr>
              <a:tr h="1322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требований комфортности и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доступности многофункциональных центров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МФЦ)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078211"/>
                  </a:ext>
                </a:extLst>
              </a:tr>
              <a:tr h="261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имеющих доступ к получению государственных и муниципальных услуг по принципу "одного окна" по месту пребывания, в том числе в МФЦ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0844119"/>
                  </a:ext>
                </a:extLst>
              </a:tr>
              <a:tr h="1322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заявителей МФЦ, ожидающих в очереди более 11 минут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1762737"/>
                  </a:ext>
                </a:extLst>
              </a:tr>
              <a:tr h="1322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время ожидания в очереди для получения государственных (муниципальных) услуг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минуты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693576"/>
                  </a:ext>
                </a:extLst>
              </a:tr>
              <a:tr h="261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930530"/>
                  </a:ext>
                </a:extLst>
              </a:tr>
              <a:tr h="5208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государственных и муниципальных образовательных организаций, реализующих программы начального общего, основного общего, среднего общего образования, в учебных классах которых обеспечена возможность беспроводного широкополосного доступа к информационно-телекоммуникационной сети "Интернет" по технологии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WiFi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1695554"/>
                  </a:ext>
                </a:extLst>
              </a:tr>
              <a:tr h="6503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документов служебной переписки ОМСУ муниципального образования Московской области и их подведомственных учреждений с ЦИОГВ и ГО Московской области, подведомственными ЦИОГВ и ГО Московской области организациями и учреждениями, не содержащих персональные данные и конфиденциальные сведения и направляемых исключительно в электронном виде с использованием МСЭД и средств электронной подписи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424991"/>
                  </a:ext>
                </a:extLst>
              </a:tr>
              <a:tr h="3912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связи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4473180"/>
                  </a:ext>
                </a:extLst>
              </a:tr>
              <a:tr h="7798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общеобразовательных организаций в муниципальном образовании Московской области, подключенных к сети Интернет на скорости: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общеобразовательных организаций, расположенных в городских населенных пунктах, – не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менее100 Мбит/с; для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общеобразовательных организаций, расположенных в сельских населенных пунктах, – не менее 50 Мбит/с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715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422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355195"/>
              </p:ext>
            </p:extLst>
          </p:nvPr>
        </p:nvGraphicFramePr>
        <p:xfrm>
          <a:off x="301665" y="486430"/>
          <a:ext cx="9240687" cy="829908"/>
        </p:xfrm>
        <a:graphic>
          <a:graphicData uri="http://schemas.openxmlformats.org/drawingml/2006/table">
            <a:tbl>
              <a:tblPr/>
              <a:tblGrid>
                <a:gridCol w="524058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70763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666174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9469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763880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568469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666174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24828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393635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</a:t>
                      </a:r>
                      <a:r>
                        <a:rPr lang="ru" sz="900" b="1" dirty="0" smtClean="0">
                          <a:latin typeface="Times New Roman"/>
                        </a:rPr>
                        <a:t>показателя</a:t>
                      </a:r>
                    </a:p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 </a:t>
                      </a:r>
                      <a:r>
                        <a:rPr lang="ru" sz="900" b="1" dirty="0">
                          <a:latin typeface="Times New Roman"/>
                        </a:rPr>
                        <a:t>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</a:t>
                      </a:r>
                      <a:endParaRPr lang="ru" sz="900" b="1" dirty="0" smtClean="0">
                        <a:latin typeface="Times New Roman"/>
                      </a:endParaRPr>
                    </a:p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в 2022 году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195509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2024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69508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521240"/>
              </p:ext>
            </p:extLst>
          </p:nvPr>
        </p:nvGraphicFramePr>
        <p:xfrm>
          <a:off x="298765" y="1285592"/>
          <a:ext cx="9243588" cy="5549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101">
                  <a:extLst>
                    <a:ext uri="{9D8B030D-6E8A-4147-A177-3AD203B41FA5}">
                      <a16:colId xmlns:a16="http://schemas.microsoft.com/office/drawing/2014/main" val="1239104924"/>
                    </a:ext>
                  </a:extLst>
                </a:gridCol>
                <a:gridCol w="4725909">
                  <a:extLst>
                    <a:ext uri="{9D8B030D-6E8A-4147-A177-3AD203B41FA5}">
                      <a16:colId xmlns:a16="http://schemas.microsoft.com/office/drawing/2014/main" val="4089182128"/>
                    </a:ext>
                  </a:extLst>
                </a:gridCol>
                <a:gridCol w="651850">
                  <a:extLst>
                    <a:ext uri="{9D8B030D-6E8A-4147-A177-3AD203B41FA5}">
                      <a16:colId xmlns:a16="http://schemas.microsoft.com/office/drawing/2014/main" val="1243613896"/>
                    </a:ext>
                  </a:extLst>
                </a:gridCol>
                <a:gridCol w="715224">
                  <a:extLst>
                    <a:ext uri="{9D8B030D-6E8A-4147-A177-3AD203B41FA5}">
                      <a16:colId xmlns:a16="http://schemas.microsoft.com/office/drawing/2014/main" val="195236863"/>
                    </a:ext>
                  </a:extLst>
                </a:gridCol>
                <a:gridCol w="760491">
                  <a:extLst>
                    <a:ext uri="{9D8B030D-6E8A-4147-A177-3AD203B41FA5}">
                      <a16:colId xmlns:a16="http://schemas.microsoft.com/office/drawing/2014/main" val="3333239799"/>
                    </a:ext>
                  </a:extLst>
                </a:gridCol>
                <a:gridCol w="570368">
                  <a:extLst>
                    <a:ext uri="{9D8B030D-6E8A-4147-A177-3AD203B41FA5}">
                      <a16:colId xmlns:a16="http://schemas.microsoft.com/office/drawing/2014/main" val="1588443327"/>
                    </a:ext>
                  </a:extLst>
                </a:gridCol>
                <a:gridCol w="651850">
                  <a:extLst>
                    <a:ext uri="{9D8B030D-6E8A-4147-A177-3AD203B41FA5}">
                      <a16:colId xmlns:a16="http://schemas.microsoft.com/office/drawing/2014/main" val="1046054153"/>
                    </a:ext>
                  </a:extLst>
                </a:gridCol>
                <a:gridCol w="642795">
                  <a:extLst>
                    <a:ext uri="{9D8B030D-6E8A-4147-A177-3AD203B41FA5}">
                      <a16:colId xmlns:a16="http://schemas.microsoft.com/office/drawing/2014/main" val="1807353100"/>
                    </a:ext>
                  </a:extLst>
                </a:gridCol>
              </a:tblGrid>
              <a:tr h="6998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учреждений культуры, обеспеченных доступом в информационно-телекоммуникационную сеть Интернет на скорости: для учреждений культуры, расположенных в городских населенных пунктах, – не менее 50 Мбит/с; для учреждений культуры, расположенных в сельских населенных пунктах, – не менее 10 Мбит/с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0145138"/>
                  </a:ext>
                </a:extLst>
              </a:tr>
              <a:tr h="2751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 установленными требованиями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9378128"/>
                  </a:ext>
                </a:extLst>
              </a:tr>
              <a:tr h="2751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882539"/>
                  </a:ext>
                </a:extLst>
              </a:tr>
              <a:tr h="2751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Качественные услуги – Доля муниципальных (государственных) услуг, по которым нарушены регламентные сроки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000721"/>
                  </a:ext>
                </a:extLst>
              </a:tr>
              <a:tr h="4112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организации оснащены (обновили)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7904203"/>
                  </a:ext>
                </a:extLst>
              </a:tr>
              <a:tr h="2751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Ответь вовремя – Доля жалоб, поступивших на портал «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по которым нарушен срок подготовки ответа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0960275"/>
                  </a:ext>
                </a:extLst>
              </a:tr>
              <a:tr h="2751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Отложенные решения – Доля отложенных решений от числа ответов, предоставленных на портале «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(два и более раз)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321163"/>
                  </a:ext>
                </a:extLst>
              </a:tr>
              <a:tr h="2751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Повторные обращения – Доля обращений, поступивших на портал «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по которым поступили повторные обращения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5957538"/>
                  </a:ext>
                </a:extLst>
              </a:tr>
              <a:tr h="2751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проникновения </a:t>
                      </a:r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единой  системы идентификации и аутентификации </a:t>
                      </a:r>
                      <a:r>
                        <a:rPr lang="ru-RU" sz="9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(ЕСИА)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муниципальном образовании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5216279"/>
                  </a:ext>
                </a:extLst>
              </a:tr>
              <a:tr h="2751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Стоимостная доля закупаемого и (или) арендуемого ОМСУ муниципального образования Московской области отечественного программного обеспечения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0568453"/>
                  </a:ext>
                </a:extLst>
              </a:tr>
              <a:tr h="6835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информации, а 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0011837"/>
                  </a:ext>
                </a:extLst>
              </a:tr>
              <a:tr h="4112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Удобные 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0173346"/>
                  </a:ext>
                </a:extLst>
              </a:tr>
              <a:tr h="2751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электронного юридически значимого документооборота в органах местного самоуправления и подведомственным им учреждениях в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3948603"/>
                  </a:ext>
                </a:extLst>
              </a:tr>
              <a:tr h="42346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15.23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(государственный) услуг, предоставленных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без нарушения регламентного срока при оказании услуг в электронном виде на региональном портале государственных услуг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8433837"/>
                  </a:ext>
                </a:extLst>
              </a:tr>
              <a:tr h="39172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15.24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обращений за получением муниципальных (государственных) услуг в электронном виде с использованием РПГУ без необходимости личного посещения органов местного самоуправления и МФЦ от общего количества таких услуг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0169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5589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32974"/>
              </p:ext>
            </p:extLst>
          </p:nvPr>
        </p:nvGraphicFramePr>
        <p:xfrm>
          <a:off x="274504" y="407845"/>
          <a:ext cx="9217744" cy="854084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06404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977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</a:t>
                      </a:r>
                      <a:r>
                        <a:rPr lang="ru" sz="900" b="1" dirty="0" smtClean="0">
                          <a:latin typeface="Times New Roman"/>
                        </a:rPr>
                        <a:t>показателя</a:t>
                      </a:r>
                    </a:p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 </a:t>
                      </a:r>
                      <a:r>
                        <a:rPr lang="ru" sz="900" b="1" dirty="0">
                          <a:latin typeface="Times New Roman"/>
                        </a:rPr>
                        <a:t>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</a:t>
                      </a:r>
                      <a:r>
                        <a:rPr lang="ru" sz="900" b="1" dirty="0" smtClean="0">
                          <a:latin typeface="Times New Roman"/>
                        </a:rPr>
                        <a:t>показателя</a:t>
                      </a:r>
                    </a:p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 </a:t>
                      </a:r>
                      <a:r>
                        <a:rPr lang="ru" sz="900" b="1" dirty="0">
                          <a:latin typeface="Times New Roman"/>
                        </a:rPr>
                        <a:t>в </a:t>
                      </a:r>
                      <a:r>
                        <a:rPr lang="ru" sz="900" b="1" dirty="0" smtClean="0">
                          <a:latin typeface="Times New Roman"/>
                        </a:rPr>
                        <a:t>2022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92991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2024 год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36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431640"/>
              </p:ext>
            </p:extLst>
          </p:nvPr>
        </p:nvGraphicFramePr>
        <p:xfrm>
          <a:off x="280658" y="2181886"/>
          <a:ext cx="9193484" cy="4701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6047">
                  <a:extLst>
                    <a:ext uri="{9D8B030D-6E8A-4147-A177-3AD203B41FA5}">
                      <a16:colId xmlns:a16="http://schemas.microsoft.com/office/drawing/2014/main" val="1988138043"/>
                    </a:ext>
                  </a:extLst>
                </a:gridCol>
                <a:gridCol w="4729599">
                  <a:extLst>
                    <a:ext uri="{9D8B030D-6E8A-4147-A177-3AD203B41FA5}">
                      <a16:colId xmlns:a16="http://schemas.microsoft.com/office/drawing/2014/main" val="27934653"/>
                    </a:ext>
                  </a:extLst>
                </a:gridCol>
                <a:gridCol w="669882">
                  <a:extLst>
                    <a:ext uri="{9D8B030D-6E8A-4147-A177-3AD203B41FA5}">
                      <a16:colId xmlns:a16="http://schemas.microsoft.com/office/drawing/2014/main" val="2283880720"/>
                    </a:ext>
                  </a:extLst>
                </a:gridCol>
                <a:gridCol w="723473">
                  <a:extLst>
                    <a:ext uri="{9D8B030D-6E8A-4147-A177-3AD203B41FA5}">
                      <a16:colId xmlns:a16="http://schemas.microsoft.com/office/drawing/2014/main" val="1176526023"/>
                    </a:ext>
                  </a:extLst>
                </a:gridCol>
                <a:gridCol w="785994">
                  <a:extLst>
                    <a:ext uri="{9D8B030D-6E8A-4147-A177-3AD203B41FA5}">
                      <a16:colId xmlns:a16="http://schemas.microsoft.com/office/drawing/2014/main" val="3445092647"/>
                    </a:ext>
                  </a:extLst>
                </a:gridCol>
                <a:gridCol w="553769">
                  <a:extLst>
                    <a:ext uri="{9D8B030D-6E8A-4147-A177-3AD203B41FA5}">
                      <a16:colId xmlns:a16="http://schemas.microsoft.com/office/drawing/2014/main" val="2774712888"/>
                    </a:ext>
                  </a:extLst>
                </a:gridCol>
                <a:gridCol w="540917">
                  <a:extLst>
                    <a:ext uri="{9D8B030D-6E8A-4147-A177-3AD203B41FA5}">
                      <a16:colId xmlns:a16="http://schemas.microsoft.com/office/drawing/2014/main" val="3450677485"/>
                    </a:ext>
                  </a:extLst>
                </a:gridCol>
                <a:gridCol w="673803">
                  <a:extLst>
                    <a:ext uri="{9D8B030D-6E8A-4147-A177-3AD203B41FA5}">
                      <a16:colId xmlns:a16="http://schemas.microsoft.com/office/drawing/2014/main" val="2632059858"/>
                    </a:ext>
                  </a:extLst>
                </a:gridCol>
              </a:tblGrid>
              <a:tr h="3349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«Архитектура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градостроительство 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75379"/>
                  </a:ext>
                </a:extLst>
              </a:tr>
              <a:tr h="3168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ликвидированных самовольных, недостроенных и аварийных объектов на территории муниципального образования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624626"/>
                  </a:ext>
                </a:extLst>
              </a:tr>
              <a:tr h="1666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«Формирование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современной комфортной городской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среды»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384342"/>
                  </a:ext>
                </a:extLst>
              </a:tr>
              <a:tr h="1574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разработанных проектов благоустройства общественных территорий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8472833"/>
                  </a:ext>
                </a:extLst>
              </a:tr>
              <a:tr h="1372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установленных детских игровых площадок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9603176"/>
                  </a:ext>
                </a:extLst>
              </a:tr>
              <a:tr h="1500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нормативу обеспеченности парками культуры и отдыха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478625"/>
                  </a:ext>
                </a:extLst>
              </a:tr>
              <a:tr h="1751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разработанных концепций благоустройства общественных территорий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0909596"/>
                  </a:ext>
                </a:extLst>
              </a:tr>
              <a:tr h="4020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принявших участие в решении вопросов развития городской среды, от общего количества граждан в возрасте от 14 лет, проживающих в муниципальных образованиях, на территории которых реализуются проекты по созданию комфортной городской среды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5166987"/>
                  </a:ext>
                </a:extLst>
              </a:tr>
              <a:tr h="1697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числа посетителей парков культуры и отдыха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0455529"/>
                  </a:ext>
                </a:extLst>
              </a:tr>
              <a:tr h="1697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дворовых территорий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9826597"/>
                  </a:ext>
                </a:extLst>
              </a:tr>
              <a:tr h="2696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общественных территорий, реализованных без привлечения средств федерального бюджета и бюджета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7402301"/>
                  </a:ext>
                </a:extLst>
              </a:tr>
              <a:tr h="2696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 архитектурно-художественного освещения, на которых реализованы мероприятия по устройству и капитальному ремонту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743894"/>
                  </a:ext>
                </a:extLst>
              </a:tr>
              <a:tr h="2696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благоустроенных парков культуры и отдыха на территории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6667430"/>
                  </a:ext>
                </a:extLst>
              </a:tr>
              <a:tr h="4020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устраненных дефектов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2  601,0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051806"/>
                  </a:ext>
                </a:extLst>
              </a:tr>
              <a:tr h="2246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внешнего вида ограждений региональным требованиям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0266712"/>
                  </a:ext>
                </a:extLst>
              </a:tr>
              <a:tr h="2696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светильников наружного освещения, управление которыми осуществляется с использованием автоматизированных систем управления наружным освещением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7321523"/>
                  </a:ext>
                </a:extLst>
              </a:tr>
              <a:tr h="3724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многоквартирных домов ( МКД),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которых проведен капитальный ремонт в рамках региональной программы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8221372"/>
                  </a:ext>
                </a:extLst>
              </a:tr>
              <a:tr h="3647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отремонтированных подъездов в МКД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45401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574243"/>
              </p:ext>
            </p:extLst>
          </p:nvPr>
        </p:nvGraphicFramePr>
        <p:xfrm>
          <a:off x="271603" y="1249378"/>
          <a:ext cx="9177472" cy="9234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622">
                  <a:extLst>
                    <a:ext uri="{9D8B030D-6E8A-4147-A177-3AD203B41FA5}">
                      <a16:colId xmlns:a16="http://schemas.microsoft.com/office/drawing/2014/main" val="1373646035"/>
                    </a:ext>
                  </a:extLst>
                </a:gridCol>
                <a:gridCol w="4694118">
                  <a:extLst>
                    <a:ext uri="{9D8B030D-6E8A-4147-A177-3AD203B41FA5}">
                      <a16:colId xmlns:a16="http://schemas.microsoft.com/office/drawing/2014/main" val="7854104"/>
                    </a:ext>
                  </a:extLst>
                </a:gridCol>
                <a:gridCol w="651208">
                  <a:extLst>
                    <a:ext uri="{9D8B030D-6E8A-4147-A177-3AD203B41FA5}">
                      <a16:colId xmlns:a16="http://schemas.microsoft.com/office/drawing/2014/main" val="3856281981"/>
                    </a:ext>
                  </a:extLst>
                </a:gridCol>
                <a:gridCol w="741652">
                  <a:extLst>
                    <a:ext uri="{9D8B030D-6E8A-4147-A177-3AD203B41FA5}">
                      <a16:colId xmlns:a16="http://schemas.microsoft.com/office/drawing/2014/main" val="1700012775"/>
                    </a:ext>
                  </a:extLst>
                </a:gridCol>
                <a:gridCol w="777831">
                  <a:extLst>
                    <a:ext uri="{9D8B030D-6E8A-4147-A177-3AD203B41FA5}">
                      <a16:colId xmlns:a16="http://schemas.microsoft.com/office/drawing/2014/main" val="3752903036"/>
                    </a:ext>
                  </a:extLst>
                </a:gridCol>
                <a:gridCol w="567072">
                  <a:extLst>
                    <a:ext uri="{9D8B030D-6E8A-4147-A177-3AD203B41FA5}">
                      <a16:colId xmlns:a16="http://schemas.microsoft.com/office/drawing/2014/main" val="1668583100"/>
                    </a:ext>
                  </a:extLst>
                </a:gridCol>
                <a:gridCol w="551717">
                  <a:extLst>
                    <a:ext uri="{9D8B030D-6E8A-4147-A177-3AD203B41FA5}">
                      <a16:colId xmlns:a16="http://schemas.microsoft.com/office/drawing/2014/main" val="1503404446"/>
                    </a:ext>
                  </a:extLst>
                </a:gridCol>
                <a:gridCol w="660252">
                  <a:extLst>
                    <a:ext uri="{9D8B030D-6E8A-4147-A177-3AD203B41FA5}">
                      <a16:colId xmlns:a16="http://schemas.microsoft.com/office/drawing/2014/main" val="604315947"/>
                    </a:ext>
                  </a:extLst>
                </a:gridCol>
              </a:tblGrid>
              <a:tr h="5199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15.25</a:t>
                      </a: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Быстро/качественно решаем-Доля сообщений, отправленных на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портал «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пользователями с подтвержденной учетной записью ЕСИА, которые имеют признак повторной отправки, повторного переноса сроков решения, нарушения срока предоставления ответа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177954"/>
                  </a:ext>
                </a:extLst>
              </a:tr>
              <a:tr h="4035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15,26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организации обеспечены материально-технической базой для внедрения цифровой образовательной среды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969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713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217947"/>
              </p:ext>
            </p:extLst>
          </p:nvPr>
        </p:nvGraphicFramePr>
        <p:xfrm>
          <a:off x="253498" y="516047"/>
          <a:ext cx="9352232" cy="854084"/>
        </p:xfrm>
        <a:graphic>
          <a:graphicData uri="http://schemas.openxmlformats.org/drawingml/2006/table">
            <a:tbl>
              <a:tblPr/>
              <a:tblGrid>
                <a:gridCol w="525102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761069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83669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368735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</a:t>
                      </a:r>
                      <a:r>
                        <a:rPr lang="ru" sz="900" b="1" dirty="0" smtClean="0">
                          <a:latin typeface="Times New Roman"/>
                        </a:rPr>
                        <a:t>показателя</a:t>
                      </a:r>
                    </a:p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 </a:t>
                      </a:r>
                      <a:r>
                        <a:rPr lang="ru" sz="900" b="1" dirty="0">
                          <a:latin typeface="Times New Roman"/>
                        </a:rPr>
                        <a:t>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</a:t>
                      </a:r>
                      <a:endParaRPr lang="ru" sz="900" b="1" dirty="0" smtClean="0">
                        <a:latin typeface="Times New Roman"/>
                      </a:endParaRPr>
                    </a:p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в 2022 году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393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2024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36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504773"/>
              </p:ext>
            </p:extLst>
          </p:nvPr>
        </p:nvGraphicFramePr>
        <p:xfrm>
          <a:off x="298763" y="2211872"/>
          <a:ext cx="9288857" cy="2821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88857">
                  <a:extLst>
                    <a:ext uri="{9D8B030D-6E8A-4147-A177-3AD203B41FA5}">
                      <a16:colId xmlns:a16="http://schemas.microsoft.com/office/drawing/2014/main" val="3005349981"/>
                    </a:ext>
                  </a:extLst>
                </a:gridCol>
              </a:tblGrid>
              <a:tr h="457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732751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429272"/>
              </p:ext>
            </p:extLst>
          </p:nvPr>
        </p:nvGraphicFramePr>
        <p:xfrm>
          <a:off x="253497" y="2199993"/>
          <a:ext cx="9352233" cy="22577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7752">
                  <a:extLst>
                    <a:ext uri="{9D8B030D-6E8A-4147-A177-3AD203B41FA5}">
                      <a16:colId xmlns:a16="http://schemas.microsoft.com/office/drawing/2014/main" val="2970123435"/>
                    </a:ext>
                  </a:extLst>
                </a:gridCol>
                <a:gridCol w="4728043">
                  <a:extLst>
                    <a:ext uri="{9D8B030D-6E8A-4147-A177-3AD203B41FA5}">
                      <a16:colId xmlns:a16="http://schemas.microsoft.com/office/drawing/2014/main" val="1515144427"/>
                    </a:ext>
                  </a:extLst>
                </a:gridCol>
                <a:gridCol w="758779">
                  <a:extLst>
                    <a:ext uri="{9D8B030D-6E8A-4147-A177-3AD203B41FA5}">
                      <a16:colId xmlns:a16="http://schemas.microsoft.com/office/drawing/2014/main" val="3082241726"/>
                    </a:ext>
                  </a:extLst>
                </a:gridCol>
                <a:gridCol w="676501">
                  <a:extLst>
                    <a:ext uri="{9D8B030D-6E8A-4147-A177-3AD203B41FA5}">
                      <a16:colId xmlns:a16="http://schemas.microsoft.com/office/drawing/2014/main" val="3086783846"/>
                    </a:ext>
                  </a:extLst>
                </a:gridCol>
                <a:gridCol w="767921">
                  <a:extLst>
                    <a:ext uri="{9D8B030D-6E8A-4147-A177-3AD203B41FA5}">
                      <a16:colId xmlns:a16="http://schemas.microsoft.com/office/drawing/2014/main" val="1793288063"/>
                    </a:ext>
                  </a:extLst>
                </a:gridCol>
                <a:gridCol w="594225">
                  <a:extLst>
                    <a:ext uri="{9D8B030D-6E8A-4147-A177-3AD203B41FA5}">
                      <a16:colId xmlns:a16="http://schemas.microsoft.com/office/drawing/2014/main" val="2853907351"/>
                    </a:ext>
                  </a:extLst>
                </a:gridCol>
                <a:gridCol w="594226">
                  <a:extLst>
                    <a:ext uri="{9D8B030D-6E8A-4147-A177-3AD203B41FA5}">
                      <a16:colId xmlns:a16="http://schemas.microsoft.com/office/drawing/2014/main" val="1651933887"/>
                    </a:ext>
                  </a:extLst>
                </a:gridCol>
                <a:gridCol w="694786">
                  <a:extLst>
                    <a:ext uri="{9D8B030D-6E8A-4147-A177-3AD203B41FA5}">
                      <a16:colId xmlns:a16="http://schemas.microsoft.com/office/drawing/2014/main" val="1423412343"/>
                    </a:ext>
                  </a:extLst>
                </a:gridCol>
              </a:tblGrid>
              <a:tr h="4436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</a:t>
                      </a:r>
                      <a:r>
                        <a:rPr lang="ru-RU" sz="1100" b="1" i="1" u="sng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«Переселение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 из аварийного жилищного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фонда»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549970"/>
                  </a:ext>
                </a:extLst>
              </a:tr>
              <a:tr h="6427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граждан, переселенных из аварийного жилищного фонда, признанного таковыми до 01.01.2017г., переселенных по адресной программе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человек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688307"/>
                  </a:ext>
                </a:extLst>
              </a:tr>
              <a:tr h="5856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граждан, переселенных из аварийного жилищного фонда, признанного таковым до 01.01.2017, переселенных по второй подпрограмме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2893403"/>
                  </a:ext>
                </a:extLst>
              </a:tr>
              <a:tr h="5856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граждан, расселенных из аварийного жилищного фонда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человек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0,343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0,343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0,343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5044327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109792"/>
              </p:ext>
            </p:extLst>
          </p:nvPr>
        </p:nvGraphicFramePr>
        <p:xfrm>
          <a:off x="253498" y="1358022"/>
          <a:ext cx="9343176" cy="8471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4154">
                  <a:extLst>
                    <a:ext uri="{9D8B030D-6E8A-4147-A177-3AD203B41FA5}">
                      <a16:colId xmlns:a16="http://schemas.microsoft.com/office/drawing/2014/main" val="1507627610"/>
                    </a:ext>
                  </a:extLst>
                </a:gridCol>
                <a:gridCol w="4753070">
                  <a:extLst>
                    <a:ext uri="{9D8B030D-6E8A-4147-A177-3AD203B41FA5}">
                      <a16:colId xmlns:a16="http://schemas.microsoft.com/office/drawing/2014/main" val="2096003069"/>
                    </a:ext>
                  </a:extLst>
                </a:gridCol>
                <a:gridCol w="651849">
                  <a:extLst>
                    <a:ext uri="{9D8B030D-6E8A-4147-A177-3AD203B41FA5}">
                      <a16:colId xmlns:a16="http://schemas.microsoft.com/office/drawing/2014/main" val="4139283407"/>
                    </a:ext>
                  </a:extLst>
                </a:gridCol>
                <a:gridCol w="724277">
                  <a:extLst>
                    <a:ext uri="{9D8B030D-6E8A-4147-A177-3AD203B41FA5}">
                      <a16:colId xmlns:a16="http://schemas.microsoft.com/office/drawing/2014/main" val="301770519"/>
                    </a:ext>
                  </a:extLst>
                </a:gridCol>
                <a:gridCol w="769545">
                  <a:extLst>
                    <a:ext uri="{9D8B030D-6E8A-4147-A177-3AD203B41FA5}">
                      <a16:colId xmlns:a16="http://schemas.microsoft.com/office/drawing/2014/main" val="3900921038"/>
                    </a:ext>
                  </a:extLst>
                </a:gridCol>
                <a:gridCol w="588475">
                  <a:extLst>
                    <a:ext uri="{9D8B030D-6E8A-4147-A177-3AD203B41FA5}">
                      <a16:colId xmlns:a16="http://schemas.microsoft.com/office/drawing/2014/main" val="1559707059"/>
                    </a:ext>
                  </a:extLst>
                </a:gridCol>
                <a:gridCol w="606582">
                  <a:extLst>
                    <a:ext uri="{9D8B030D-6E8A-4147-A177-3AD203B41FA5}">
                      <a16:colId xmlns:a16="http://schemas.microsoft.com/office/drawing/2014/main" val="1494050909"/>
                    </a:ext>
                  </a:extLst>
                </a:gridCol>
                <a:gridCol w="715224">
                  <a:extLst>
                    <a:ext uri="{9D8B030D-6E8A-4147-A177-3AD203B41FA5}">
                      <a16:colId xmlns:a16="http://schemas.microsoft.com/office/drawing/2014/main" val="3967682920"/>
                    </a:ext>
                  </a:extLst>
                </a:gridCol>
              </a:tblGrid>
              <a:tr h="2716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Замена детских игровых площадок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7809607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замененных </a:t>
                      </a:r>
                      <a:r>
                        <a:rPr lang="ru-RU" sz="9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неэнергоэффективных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светильников наружного освещения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015620"/>
                  </a:ext>
                </a:extLst>
              </a:tr>
              <a:tr h="2981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установленных шкафов управления наружным освещением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3421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7807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30819"/>
            <a:ext cx="7576618" cy="2476869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 smtClean="0">
                <a:latin typeface="Times New Roman"/>
              </a:rPr>
              <a:t>Расходы бюджета с учетом интересов целевых групп пользователей ,</a:t>
            </a:r>
          </a:p>
          <a:p>
            <a:pPr indent="0" algn="ctr"/>
            <a:r>
              <a:rPr lang="ru" sz="1900" b="1" i="1" dirty="0" smtClean="0">
                <a:latin typeface="Times New Roman"/>
              </a:rPr>
              <a:t> на которые направлены мероприятия муниципальных программ на 2023-2025 годы </a:t>
            </a:r>
            <a:endParaRPr lang="ru" sz="1900" b="1" i="1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370141"/>
              </p:ext>
            </p:extLst>
          </p:nvPr>
        </p:nvGraphicFramePr>
        <p:xfrm>
          <a:off x="0" y="1267489"/>
          <a:ext cx="9908452" cy="5576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5640">
                  <a:extLst>
                    <a:ext uri="{9D8B030D-6E8A-4147-A177-3AD203B41FA5}">
                      <a16:colId xmlns:a16="http://schemas.microsoft.com/office/drawing/2014/main" val="3517943511"/>
                    </a:ext>
                  </a:extLst>
                </a:gridCol>
                <a:gridCol w="2246114">
                  <a:extLst>
                    <a:ext uri="{9D8B030D-6E8A-4147-A177-3AD203B41FA5}">
                      <a16:colId xmlns:a16="http://schemas.microsoft.com/office/drawing/2014/main" val="332066175"/>
                    </a:ext>
                  </a:extLst>
                </a:gridCol>
                <a:gridCol w="1892175">
                  <a:extLst>
                    <a:ext uri="{9D8B030D-6E8A-4147-A177-3AD203B41FA5}">
                      <a16:colId xmlns:a16="http://schemas.microsoft.com/office/drawing/2014/main" val="3429360932"/>
                    </a:ext>
                  </a:extLst>
                </a:gridCol>
                <a:gridCol w="1195057">
                  <a:extLst>
                    <a:ext uri="{9D8B030D-6E8A-4147-A177-3AD203B41FA5}">
                      <a16:colId xmlns:a16="http://schemas.microsoft.com/office/drawing/2014/main" val="4099772522"/>
                    </a:ext>
                  </a:extLst>
                </a:gridCol>
                <a:gridCol w="905347">
                  <a:extLst>
                    <a:ext uri="{9D8B030D-6E8A-4147-A177-3AD203B41FA5}">
                      <a16:colId xmlns:a16="http://schemas.microsoft.com/office/drawing/2014/main" val="2260889835"/>
                    </a:ext>
                  </a:extLst>
                </a:gridCol>
                <a:gridCol w="905346">
                  <a:extLst>
                    <a:ext uri="{9D8B030D-6E8A-4147-A177-3AD203B41FA5}">
                      <a16:colId xmlns:a16="http://schemas.microsoft.com/office/drawing/2014/main" val="1480942455"/>
                    </a:ext>
                  </a:extLst>
                </a:gridCol>
                <a:gridCol w="818773">
                  <a:extLst>
                    <a:ext uri="{9D8B030D-6E8A-4147-A177-3AD203B41FA5}">
                      <a16:colId xmlns:a16="http://schemas.microsoft.com/office/drawing/2014/main" val="1616425042"/>
                    </a:ext>
                  </a:extLst>
                </a:gridCol>
              </a:tblGrid>
              <a:tr h="632042"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Меры поддержки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группа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и дата НПА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(чел.)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расходования </a:t>
                      </a:r>
                    </a:p>
                    <a:p>
                      <a:pPr algn="ctr"/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81958"/>
                  </a:ext>
                </a:extLst>
              </a:tr>
              <a:tr h="3591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829821"/>
                  </a:ext>
                </a:extLst>
              </a:tr>
              <a:tr h="249556">
                <a:tc gridSpan="7"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«Образование» на 2023 -2027 годы</a:t>
                      </a:r>
                      <a:endParaRPr lang="ru-RU" sz="11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651294"/>
                  </a:ext>
                </a:extLst>
              </a:tr>
              <a:tr h="1522647"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компенсации родительской платы за присмотр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уход за детьми, осваиваивающими образовательные программы дошкольного образования в организациях Московской области, осуществляющих образовательную деятельность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Один из родителей (законных представителей) ребенка, посещающий дошкольное образовательное учреждение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Московской области,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реализующую образовательную программу дошкольного образования, внесшему родительскую плату за присмотр и уход за ребенка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главы Талдомского городского округа Московской области от  29.12.2022г.  № 2182 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 утверждении муниципальной программы «Образование» на 2023-2027 годы»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12 421,00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12 421,00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12 421,00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816698"/>
                  </a:ext>
                </a:extLst>
              </a:tr>
              <a:tr h="1262459"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стипендии учащимся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 стипендии осуществляется учащимся  10-11 классов муниципальных образовательных учреждений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главы Талдомского городского округа Московской области от  29.12.2022г.  № 2182 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 утверждении муниципальной программы «Образование» на 2023-2027 годы»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700,00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700,00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8163487"/>
                  </a:ext>
                </a:extLst>
              </a:tr>
              <a:tr h="1493414"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обеспечение деятельности (оказание услуг) муниципальных учреждений - дошкольные образовательные организации (питание детей из малообеспеченных семей)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из малообеспеченных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семей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главы Талдомского городского округа Московской области от   29.12.2022г. № 2182 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 утверждении муниципальной программы «Образование» на 2023-2027 годы»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20 237,42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20237,42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20237,42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5275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43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30819"/>
            <a:ext cx="7576618" cy="2476869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 smtClean="0">
                <a:latin typeface="Times New Roman"/>
              </a:rPr>
              <a:t>Расходы бюджета с учетом интересов целевых групп пользователей , на</a:t>
            </a:r>
          </a:p>
          <a:p>
            <a:pPr indent="0" algn="ctr"/>
            <a:r>
              <a:rPr lang="ru" sz="1900" b="1" i="1" dirty="0" smtClean="0">
                <a:latin typeface="Times New Roman"/>
              </a:rPr>
              <a:t>которые направлены мероприятия муниципальных программ на 2023-2025 годы </a:t>
            </a:r>
            <a:endParaRPr lang="ru" sz="1900" b="1" i="1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952248"/>
              </p:ext>
            </p:extLst>
          </p:nvPr>
        </p:nvGraphicFramePr>
        <p:xfrm>
          <a:off x="0" y="832920"/>
          <a:ext cx="9906000" cy="6025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7082">
                  <a:extLst>
                    <a:ext uri="{9D8B030D-6E8A-4147-A177-3AD203B41FA5}">
                      <a16:colId xmlns:a16="http://schemas.microsoft.com/office/drawing/2014/main" val="1250222763"/>
                    </a:ext>
                  </a:extLst>
                </a:gridCol>
                <a:gridCol w="1100768">
                  <a:extLst>
                    <a:ext uri="{9D8B030D-6E8A-4147-A177-3AD203B41FA5}">
                      <a16:colId xmlns:a16="http://schemas.microsoft.com/office/drawing/2014/main" val="3152670951"/>
                    </a:ext>
                  </a:extLst>
                </a:gridCol>
                <a:gridCol w="2008419">
                  <a:extLst>
                    <a:ext uri="{9D8B030D-6E8A-4147-A177-3AD203B41FA5}">
                      <a16:colId xmlns:a16="http://schemas.microsoft.com/office/drawing/2014/main" val="2775455889"/>
                    </a:ext>
                  </a:extLst>
                </a:gridCol>
                <a:gridCol w="1313197">
                  <a:extLst>
                    <a:ext uri="{9D8B030D-6E8A-4147-A177-3AD203B41FA5}">
                      <a16:colId xmlns:a16="http://schemas.microsoft.com/office/drawing/2014/main" val="248178871"/>
                    </a:ext>
                  </a:extLst>
                </a:gridCol>
                <a:gridCol w="958845">
                  <a:extLst>
                    <a:ext uri="{9D8B030D-6E8A-4147-A177-3AD203B41FA5}">
                      <a16:colId xmlns:a16="http://schemas.microsoft.com/office/drawing/2014/main" val="1499624612"/>
                    </a:ext>
                  </a:extLst>
                </a:gridCol>
                <a:gridCol w="958844">
                  <a:extLst>
                    <a:ext uri="{9D8B030D-6E8A-4147-A177-3AD203B41FA5}">
                      <a16:colId xmlns:a16="http://schemas.microsoft.com/office/drawing/2014/main" val="3514774670"/>
                    </a:ext>
                  </a:extLst>
                </a:gridCol>
                <a:gridCol w="958845">
                  <a:extLst>
                    <a:ext uri="{9D8B030D-6E8A-4147-A177-3AD203B41FA5}">
                      <a16:colId xmlns:a16="http://schemas.microsoft.com/office/drawing/2014/main" val="3461035202"/>
                    </a:ext>
                  </a:extLst>
                </a:gridCol>
              </a:tblGrid>
              <a:tr h="521900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Меры поддержки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группа</a:t>
                      </a:r>
                    </a:p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и дата НПА</a:t>
                      </a:r>
                    </a:p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(чел.)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расходования </a:t>
                      </a:r>
                    </a:p>
                    <a:p>
                      <a:pPr algn="ctr"/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40707"/>
                  </a:ext>
                </a:extLst>
              </a:tr>
              <a:tr h="3693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714675"/>
                  </a:ext>
                </a:extLst>
              </a:tr>
              <a:tr h="1169570">
                <a:tc gridSpan="7"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</a:p>
                    <a:p>
                      <a:pPr algn="l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287084"/>
                  </a:ext>
                </a:extLst>
              </a:tr>
              <a:tr h="3964270"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Информирование населения о деятельности органов власти Талдомского городского округа, основных событиях социально-экономического развития и общественно-политической жизни округа, положении дел на территории муниципального образования, опубликование муниципальных правовых актов, обсуждение проектов муниципальных правовых актов по вопросам местного значения, о развитии его общественной инфраструктуры и иной официальной информации  в печатных СМИ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Пенсионеры,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малообеспеченные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одинокие граждане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главы Талдомского городского округа Московской области от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28.12.2022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2156</a:t>
                      </a:r>
                    </a:p>
                    <a:p>
                      <a:pPr algn="l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утверждении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муниципальной программы Талдомского городского</a:t>
                      </a:r>
                    </a:p>
                    <a:p>
                      <a:pPr algn="l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округа Московской области</a:t>
                      </a:r>
                    </a:p>
                    <a:p>
                      <a:pPr algn="l"/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институтов гражданского общества, повышение эффективности местного самоуправления и реализации молодежной политики на 2023-2027 годы»</a:t>
                      </a:r>
                    </a:p>
                    <a:p>
                      <a:pPr algn="l"/>
                      <a:endParaRPr lang="ru-RU" sz="10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29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905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30819"/>
            <a:ext cx="7576618" cy="2476869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 smtClean="0">
                <a:latin typeface="Times New Roman"/>
              </a:rPr>
              <a:t>Расходы бюджета с учетом интересов целевых групп пользователей ,</a:t>
            </a:r>
          </a:p>
          <a:p>
            <a:pPr indent="0" algn="ctr"/>
            <a:r>
              <a:rPr lang="ru" sz="1900" b="1" i="1" dirty="0" smtClean="0">
                <a:latin typeface="Times New Roman"/>
              </a:rPr>
              <a:t> на которые направлены мероприятия муниципальных программ на 2023-2025 годы </a:t>
            </a:r>
            <a:endParaRPr lang="ru" sz="1900" b="1" i="1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998443"/>
              </p:ext>
            </p:extLst>
          </p:nvPr>
        </p:nvGraphicFramePr>
        <p:xfrm>
          <a:off x="0" y="977143"/>
          <a:ext cx="9862055" cy="5880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117">
                  <a:extLst>
                    <a:ext uri="{9D8B030D-6E8A-4147-A177-3AD203B41FA5}">
                      <a16:colId xmlns:a16="http://schemas.microsoft.com/office/drawing/2014/main" val="1122519985"/>
                    </a:ext>
                  </a:extLst>
                </a:gridCol>
                <a:gridCol w="1061907">
                  <a:extLst>
                    <a:ext uri="{9D8B030D-6E8A-4147-A177-3AD203B41FA5}">
                      <a16:colId xmlns:a16="http://schemas.microsoft.com/office/drawing/2014/main" val="820953128"/>
                    </a:ext>
                  </a:extLst>
                </a:gridCol>
                <a:gridCol w="1819888">
                  <a:extLst>
                    <a:ext uri="{9D8B030D-6E8A-4147-A177-3AD203B41FA5}">
                      <a16:colId xmlns:a16="http://schemas.microsoft.com/office/drawing/2014/main" val="4041400672"/>
                    </a:ext>
                  </a:extLst>
                </a:gridCol>
                <a:gridCol w="588130">
                  <a:extLst>
                    <a:ext uri="{9D8B030D-6E8A-4147-A177-3AD203B41FA5}">
                      <a16:colId xmlns:a16="http://schemas.microsoft.com/office/drawing/2014/main" val="394611359"/>
                    </a:ext>
                  </a:extLst>
                </a:gridCol>
                <a:gridCol w="534154">
                  <a:extLst>
                    <a:ext uri="{9D8B030D-6E8A-4147-A177-3AD203B41FA5}">
                      <a16:colId xmlns:a16="http://schemas.microsoft.com/office/drawing/2014/main" val="272868760"/>
                    </a:ext>
                  </a:extLst>
                </a:gridCol>
                <a:gridCol w="696261">
                  <a:extLst>
                    <a:ext uri="{9D8B030D-6E8A-4147-A177-3AD203B41FA5}">
                      <a16:colId xmlns:a16="http://schemas.microsoft.com/office/drawing/2014/main" val="1987717676"/>
                    </a:ext>
                  </a:extLst>
                </a:gridCol>
                <a:gridCol w="986828">
                  <a:extLst>
                    <a:ext uri="{9D8B030D-6E8A-4147-A177-3AD203B41FA5}">
                      <a16:colId xmlns:a16="http://schemas.microsoft.com/office/drawing/2014/main" val="3153111093"/>
                    </a:ext>
                  </a:extLst>
                </a:gridCol>
                <a:gridCol w="1023042">
                  <a:extLst>
                    <a:ext uri="{9D8B030D-6E8A-4147-A177-3AD203B41FA5}">
                      <a16:colId xmlns:a16="http://schemas.microsoft.com/office/drawing/2014/main" val="1790151641"/>
                    </a:ext>
                  </a:extLst>
                </a:gridCol>
                <a:gridCol w="1026728">
                  <a:extLst>
                    <a:ext uri="{9D8B030D-6E8A-4147-A177-3AD203B41FA5}">
                      <a16:colId xmlns:a16="http://schemas.microsoft.com/office/drawing/2014/main" val="2677645975"/>
                    </a:ext>
                  </a:extLst>
                </a:gridCol>
              </a:tblGrid>
              <a:tr h="488808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Меры поддержки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группа</a:t>
                      </a:r>
                    </a:p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и дата НПА</a:t>
                      </a:r>
                    </a:p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(чел.)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расходования </a:t>
                      </a:r>
                    </a:p>
                    <a:p>
                      <a:pPr algn="ctr"/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785257"/>
                  </a:ext>
                </a:extLst>
              </a:tr>
              <a:tr h="4435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823071"/>
                  </a:ext>
                </a:extLst>
              </a:tr>
              <a:tr h="716169">
                <a:tc gridSpan="9"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«Жилище»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740831"/>
                  </a:ext>
                </a:extLst>
              </a:tr>
              <a:tr h="2119621"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мероприятий по обеспечению жильем молодых семей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Молодые семьи</a:t>
                      </a:r>
                    </a:p>
                    <a:p>
                      <a:pPr algn="just"/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главы Талдомского городского округа Московской области от  27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.12.2022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2106 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 Об утверждении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муниципальной программы Талдомского городского</a:t>
                      </a:r>
                    </a:p>
                    <a:p>
                      <a:pPr algn="l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округа Московской области «Жилище» на 2023-2027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годы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18 343,10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10 306,87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9 537,79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769596"/>
                  </a:ext>
                </a:extLst>
              </a:tr>
              <a:tr h="2112693"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жилых помещений детям-сиротам и детям, оставшимся без попечения родителей, лицам из числа детей-сирот и детей, оставшихся без попечения родителей, по договорам найма специализированных жилых помещений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Дети-сироты и дети, оставшимся без попечения родителей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главы Талдомского городского округа Московской области от  27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.12.2022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2106 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 Об утверждении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муниципальной программы Талдомского городского</a:t>
                      </a:r>
                    </a:p>
                    <a:p>
                      <a:pPr algn="l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округа Московской области «Жилище» на 2023-2027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годы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10 564,00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6 339,00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21 128,00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499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477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88887" y="230820"/>
            <a:ext cx="8935770" cy="37576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 smtClean="0">
                <a:latin typeface="Times New Roman"/>
              </a:rPr>
              <a:t>Информация об общественно значимых проектах, реализуемых на территории</a:t>
            </a:r>
          </a:p>
          <a:p>
            <a:pPr indent="0" algn="ctr"/>
            <a:r>
              <a:rPr lang="ru" sz="1900" b="1" i="1" dirty="0" smtClean="0">
                <a:latin typeface="Times New Roman"/>
              </a:rPr>
              <a:t>Талдомского городского округа в 2023 -2025 годах</a:t>
            </a:r>
            <a:endParaRPr lang="ru" sz="1900" b="1" i="1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571194"/>
              </p:ext>
            </p:extLst>
          </p:nvPr>
        </p:nvGraphicFramePr>
        <p:xfrm>
          <a:off x="18106" y="851028"/>
          <a:ext cx="9887893" cy="6006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1630">
                  <a:extLst>
                    <a:ext uri="{9D8B030D-6E8A-4147-A177-3AD203B41FA5}">
                      <a16:colId xmlns:a16="http://schemas.microsoft.com/office/drawing/2014/main" val="3517943511"/>
                    </a:ext>
                  </a:extLst>
                </a:gridCol>
                <a:gridCol w="1155460">
                  <a:extLst>
                    <a:ext uri="{9D8B030D-6E8A-4147-A177-3AD203B41FA5}">
                      <a16:colId xmlns:a16="http://schemas.microsoft.com/office/drawing/2014/main" val="4286430243"/>
                    </a:ext>
                  </a:extLst>
                </a:gridCol>
                <a:gridCol w="1174865">
                  <a:extLst>
                    <a:ext uri="{9D8B030D-6E8A-4147-A177-3AD203B41FA5}">
                      <a16:colId xmlns:a16="http://schemas.microsoft.com/office/drawing/2014/main" val="2903547527"/>
                    </a:ext>
                  </a:extLst>
                </a:gridCol>
                <a:gridCol w="1096624">
                  <a:extLst>
                    <a:ext uri="{9D8B030D-6E8A-4147-A177-3AD203B41FA5}">
                      <a16:colId xmlns:a16="http://schemas.microsoft.com/office/drawing/2014/main" val="2367785003"/>
                    </a:ext>
                  </a:extLst>
                </a:gridCol>
                <a:gridCol w="1069208">
                  <a:extLst>
                    <a:ext uri="{9D8B030D-6E8A-4147-A177-3AD203B41FA5}">
                      <a16:colId xmlns:a16="http://schemas.microsoft.com/office/drawing/2014/main" val="3548341631"/>
                    </a:ext>
                  </a:extLst>
                </a:gridCol>
                <a:gridCol w="1590106">
                  <a:extLst>
                    <a:ext uri="{9D8B030D-6E8A-4147-A177-3AD203B41FA5}">
                      <a16:colId xmlns:a16="http://schemas.microsoft.com/office/drawing/2014/main" val="4240030934"/>
                    </a:ext>
                  </a:extLst>
                </a:gridCol>
              </a:tblGrid>
              <a:tr h="93832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социально-значимого объекта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место реализации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ввода в эксплуатацию /срок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2025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Достижение результата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реализации проекта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81958"/>
                  </a:ext>
                </a:extLst>
              </a:tr>
              <a:tr h="2140171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Строительство, реконструкция, капитальный ремонт 3   объектов питьевого водоснабжения:</a:t>
                      </a:r>
                    </a:p>
                    <a:p>
                      <a:pPr algn="just"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следующим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адресам: Талдомский  городской округ, </a:t>
                      </a:r>
                    </a:p>
                    <a:p>
                      <a:pPr algn="just"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село Николо-Кропотки,</a:t>
                      </a:r>
                    </a:p>
                    <a:p>
                      <a:pPr algn="just"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деревня Нушполы,</a:t>
                      </a:r>
                    </a:p>
                    <a:p>
                      <a:pPr algn="just"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деревня Павловичи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2023-2025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48 850,94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9 202,0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507,00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Приведение в нормативное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состояние объектов коммунальной инфраструктуры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(охват более 2 тыс. жителей)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>
                        <a:defRPr/>
                      </a:pPr>
                      <a:endParaRPr lang="ru-RU" sz="10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749579"/>
                  </a:ext>
                </a:extLst>
              </a:tr>
              <a:tr h="2928477"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Открытие 1 центра «Точка роста» </a:t>
                      </a:r>
                    </a:p>
                    <a:p>
                      <a:pPr algn="just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МОУ Запрудненской гимназии»</a:t>
                      </a:r>
                    </a:p>
                    <a:p>
                      <a:pPr algn="just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адресу: 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Талдомский городской округ, </a:t>
                      </a:r>
                    </a:p>
                    <a:p>
                      <a:pPr algn="just"/>
                      <a:r>
                        <a:rPr lang="ru-RU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пгт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Запрудня,  ул. Карла Маркса, д. 4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defTabSz="623987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 altLang="ru-RU" sz="10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31.12.2023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2 195,13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качества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подготовки 127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школьников, развитие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современных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технологических и гуманитарных навыков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3540375"/>
                  </a:ext>
                </a:extLst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9117366" y="624688"/>
            <a:ext cx="672809" cy="208231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25292457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001584"/>
              </p:ext>
            </p:extLst>
          </p:nvPr>
        </p:nvGraphicFramePr>
        <p:xfrm>
          <a:off x="443621" y="1095468"/>
          <a:ext cx="8790913" cy="5748952"/>
        </p:xfrm>
        <a:graphic>
          <a:graphicData uri="http://schemas.openxmlformats.org/drawingml/2006/table">
            <a:tbl>
              <a:tblPr/>
              <a:tblGrid>
                <a:gridCol w="2915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7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9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3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0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64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64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8652"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Показатели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420"/>
                        </a:spcAft>
                      </a:pPr>
                      <a:r>
                        <a:rPr lang="ru" sz="1100" b="1" dirty="0">
                          <a:latin typeface="Times New Roman"/>
                        </a:rPr>
                        <a:t>Ед.</a:t>
                      </a:r>
                    </a:p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изм.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Отчет</a:t>
                      </a:r>
                    </a:p>
                    <a:p>
                      <a:pPr indent="0" algn="ctr"/>
                      <a:endParaRPr lang="ru" sz="1100" b="1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План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indent="0"/>
                      <a:r>
                        <a:rPr lang="ru" sz="1100" b="1" dirty="0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062">
                <a:tc vMerge="1">
                  <a:txBody>
                    <a:bodyPr/>
                    <a:lstStyle/>
                    <a:p>
                      <a:endParaRPr sz="900" dirty="0"/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sz="900" dirty="0"/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2021 </a:t>
                      </a:r>
                      <a:r>
                        <a:rPr lang="ru" sz="1100" b="1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2022 </a:t>
                      </a:r>
                      <a:r>
                        <a:rPr lang="ru" sz="1100" b="1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2023 г</a:t>
                      </a:r>
                      <a:r>
                        <a:rPr lang="ru" sz="1100" b="1" dirty="0">
                          <a:latin typeface="Times New Roman"/>
                        </a:rPr>
                        <a:t>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2024 г</a:t>
                      </a:r>
                      <a:r>
                        <a:rPr lang="ru" sz="1100" b="1" dirty="0">
                          <a:latin typeface="Times New Roman"/>
                        </a:rPr>
                        <a:t>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2025 </a:t>
                      </a:r>
                      <a:r>
                        <a:rPr lang="ru" sz="1100" b="1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6826">
                <a:tc>
                  <a:txBody>
                    <a:bodyPr/>
                    <a:lstStyle/>
                    <a:p>
                      <a:pPr indent="0" algn="l">
                        <a:lnSpc>
                          <a:spcPts val="1440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1. Численность постоянного населения (на конец года)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чел.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46 250,0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45 891,0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45 501,0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45 423,0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45 372,0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796">
                <a:tc>
                  <a:txBody>
                    <a:bodyPr/>
                    <a:lstStyle/>
                    <a:p>
                      <a:pPr indent="0" algn="l">
                        <a:lnSpc>
                          <a:spcPts val="1440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2. Естественный прирост населения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чел.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0" spc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-596</a:t>
                      </a:r>
                      <a:endParaRPr lang="ru-RU" sz="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-459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-490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-490</a:t>
                      </a:r>
                      <a:endParaRPr lang="ru-RU" sz="9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-483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047">
                <a:tc>
                  <a:txBody>
                    <a:bodyPr/>
                    <a:lstStyle/>
                    <a:p>
                      <a:pPr indent="0" algn="l">
                        <a:lnSpc>
                          <a:spcPts val="1440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3. Миграционный прирост населения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чел.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544</a:t>
                      </a:r>
                      <a:endParaRPr lang="ru-RU" sz="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7651">
                <a:tc>
                  <a:txBody>
                    <a:bodyPr/>
                    <a:lstStyle/>
                    <a:p>
                      <a:pPr indent="0" algn="l">
                        <a:lnSpc>
                          <a:spcPts val="1416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4. Объем отгруженных товаров собственного производства, выполненных работ и услуг собственными силами по промышленным видам деятельности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0"/>
                      <a:endParaRPr lang="ru" sz="1100" b="1" dirty="0" smtClean="0">
                        <a:latin typeface="Times New Roman"/>
                      </a:endParaRPr>
                    </a:p>
                    <a:p>
                      <a:pPr marL="127000" indent="0"/>
                      <a:r>
                        <a:rPr lang="ru" sz="1100" b="1" dirty="0" smtClean="0">
                          <a:latin typeface="Times New Roman"/>
                        </a:rPr>
                        <a:t>млн</a:t>
                      </a:r>
                      <a:r>
                        <a:rPr lang="ru" sz="1100" b="1" dirty="0">
                          <a:latin typeface="Times New Roman"/>
                        </a:rPr>
                        <a:t>. руб.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4 742,4</a:t>
                      </a:r>
                      <a:endParaRPr lang="ru-RU" sz="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4 991,3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5 275,2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5 609,4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6 139,2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3743">
                <a:tc>
                  <a:txBody>
                    <a:bodyPr/>
                    <a:lstStyle/>
                    <a:p>
                      <a:pPr indent="0" algn="l">
                        <a:lnSpc>
                          <a:spcPts val="1416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5. Инвестиции в основной капитал за счет всех источников финансирования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0"/>
                      <a:r>
                        <a:rPr lang="ru" sz="1100" b="1">
                          <a:latin typeface="Times New Roman"/>
                        </a:rPr>
                        <a:t>млн. руб.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2 463,74</a:t>
                      </a:r>
                      <a:endParaRPr lang="ru-RU" sz="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1 360,0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1 455,0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0"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550</a:t>
                      </a: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1 665,0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3742">
                <a:tc>
                  <a:txBody>
                    <a:bodyPr/>
                    <a:lstStyle/>
                    <a:p>
                      <a:pPr indent="0" algn="l">
                        <a:lnSpc>
                          <a:spcPts val="1440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6. Ввод в эксплуатацию жилых домов за год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/>
                      <a:r>
                        <a:rPr lang="ru" sz="1100" b="1">
                          <a:latin typeface="Times New Roman"/>
                        </a:rPr>
                        <a:t>тыс. м</a:t>
                      </a:r>
                      <a:r>
                        <a:rPr lang="ru" sz="1100" b="1" baseline="3000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39,47</a:t>
                      </a:r>
                      <a:endParaRPr lang="ru-RU" sz="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40,5</a:t>
                      </a:r>
                      <a:endParaRPr lang="ru-RU" sz="9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41,5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6583">
                <a:tc>
                  <a:txBody>
                    <a:bodyPr/>
                    <a:lstStyle/>
                    <a:p>
                      <a:pPr indent="0" algn="l">
                        <a:lnSpc>
                          <a:spcPts val="1416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7. Уровень обеспеченности населения жильем (на конец года)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/>
                      <a:r>
                        <a:rPr lang="ru" sz="1100" b="1">
                          <a:latin typeface="Times New Roman"/>
                        </a:rPr>
                        <a:t>м</a:t>
                      </a:r>
                      <a:r>
                        <a:rPr lang="ru" sz="1100" b="1" baseline="30000">
                          <a:latin typeface="Times New Roman"/>
                        </a:rPr>
                        <a:t>2</a:t>
                      </a:r>
                      <a:r>
                        <a:rPr lang="ru" sz="1100" b="1">
                          <a:latin typeface="Times New Roman"/>
                        </a:rPr>
                        <a:t> / чел.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35,86</a:t>
                      </a:r>
                      <a:endParaRPr lang="ru-RU" sz="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37,01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38,29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39,28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40,28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1850">
                <a:tc>
                  <a:txBody>
                    <a:bodyPr/>
                    <a:lstStyle/>
                    <a:p>
                      <a:pPr indent="0" algn="l">
                        <a:lnSpc>
                          <a:spcPts val="1440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8. Оборот розничной торговли в ценах соответствующих лет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0"/>
                      <a:r>
                        <a:rPr lang="ru" sz="1100" b="1">
                          <a:latin typeface="Times New Roman"/>
                        </a:rPr>
                        <a:t>млн. руб.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0" spc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6 799,1</a:t>
                      </a:r>
                      <a:endParaRPr lang="ru-RU" sz="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8 129,3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8 792,4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9 307,5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9 883,1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02208" y="219808"/>
            <a:ext cx="8426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социально-экономического развития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Талдомского городского округа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6459" y="230819"/>
            <a:ext cx="8917664" cy="2476869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b="1" i="1" dirty="0" smtClean="0">
                <a:latin typeface="Times New Roman"/>
              </a:rPr>
              <a:t>Информация об общественно значимых проектах, реализуемых на территории</a:t>
            </a:r>
          </a:p>
          <a:p>
            <a:pPr indent="0" algn="ctr"/>
            <a:r>
              <a:rPr lang="ru" b="1" i="1" dirty="0" smtClean="0">
                <a:latin typeface="Times New Roman"/>
              </a:rPr>
              <a:t>Талдомского городского округа в 2023 -2025 годах</a:t>
            </a:r>
            <a:endParaRPr lang="ru" b="1" i="1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9139"/>
              </p:ext>
            </p:extLst>
          </p:nvPr>
        </p:nvGraphicFramePr>
        <p:xfrm>
          <a:off x="0" y="887241"/>
          <a:ext cx="9906001" cy="3757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8607">
                  <a:extLst>
                    <a:ext uri="{9D8B030D-6E8A-4147-A177-3AD203B41FA5}">
                      <a16:colId xmlns:a16="http://schemas.microsoft.com/office/drawing/2014/main" val="3517943511"/>
                    </a:ext>
                  </a:extLst>
                </a:gridCol>
                <a:gridCol w="1229432">
                  <a:extLst>
                    <a:ext uri="{9D8B030D-6E8A-4147-A177-3AD203B41FA5}">
                      <a16:colId xmlns:a16="http://schemas.microsoft.com/office/drawing/2014/main" val="4286430243"/>
                    </a:ext>
                  </a:extLst>
                </a:gridCol>
                <a:gridCol w="947268">
                  <a:extLst>
                    <a:ext uri="{9D8B030D-6E8A-4147-A177-3AD203B41FA5}">
                      <a16:colId xmlns:a16="http://schemas.microsoft.com/office/drawing/2014/main" val="2903547527"/>
                    </a:ext>
                  </a:extLst>
                </a:gridCol>
                <a:gridCol w="1027886">
                  <a:extLst>
                    <a:ext uri="{9D8B030D-6E8A-4147-A177-3AD203B41FA5}">
                      <a16:colId xmlns:a16="http://schemas.microsoft.com/office/drawing/2014/main" val="2367785003"/>
                    </a:ext>
                  </a:extLst>
                </a:gridCol>
                <a:gridCol w="1098428">
                  <a:extLst>
                    <a:ext uri="{9D8B030D-6E8A-4147-A177-3AD203B41FA5}">
                      <a16:colId xmlns:a16="http://schemas.microsoft.com/office/drawing/2014/main" val="3548341631"/>
                    </a:ext>
                  </a:extLst>
                </a:gridCol>
                <a:gridCol w="1874380">
                  <a:extLst>
                    <a:ext uri="{9D8B030D-6E8A-4147-A177-3AD203B41FA5}">
                      <a16:colId xmlns:a16="http://schemas.microsoft.com/office/drawing/2014/main" val="4240030934"/>
                    </a:ext>
                  </a:extLst>
                </a:gridCol>
              </a:tblGrid>
              <a:tr h="139972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социально-значимого объекта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место реализации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ввода в эксплуатацию /срок выполнения</a:t>
                      </a:r>
                    </a:p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2023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Достижение результата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реализации проекта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81958"/>
                  </a:ext>
                </a:extLst>
              </a:tr>
              <a:tr h="23574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Губернаторская детская площадка </a:t>
                      </a:r>
                      <a:r>
                        <a:rPr lang="ru-RU" sz="10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адресу: Талдомский городской округ,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пгт</a:t>
                      </a:r>
                      <a:r>
                        <a:rPr lang="ru-RU" sz="10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Запрудня, ул. Ленина, д.11,13,15,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ул. Первомайская, д.8/2,8/3,8/4,8/5</a:t>
                      </a:r>
                      <a:endParaRPr lang="ru-RU" sz="10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Благоустройство дворовой территории по адресу:</a:t>
                      </a:r>
                    </a:p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 Талдом, ул. Шишунова,д.7, 7а</a:t>
                      </a:r>
                    </a:p>
                    <a:p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Установка 4 детских площадок по следующим адресам:</a:t>
                      </a:r>
                    </a:p>
                    <a:p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пгт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Запрудня, пер.Пролетарский,д.30/1,30/2;</a:t>
                      </a:r>
                    </a:p>
                    <a:p>
                      <a:r>
                        <a:rPr lang="ru-RU" sz="10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пгт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Запрудня, </a:t>
                      </a:r>
                      <a:r>
                        <a:rPr lang="ru-RU" sz="10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ул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Приозерная, д1-8;</a:t>
                      </a:r>
                    </a:p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 Талдом, ул. Победы , д.40,42;</a:t>
                      </a:r>
                    </a:p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 Талдом, </a:t>
                      </a:r>
                      <a:r>
                        <a:rPr lang="ru-RU" sz="10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мкр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Юбилейный, д.23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2023-2025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13 420,50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досуга детей</a:t>
                      </a:r>
                    </a:p>
                    <a:p>
                      <a:pPr algn="l"/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благоустройство дворовых территорий Талдомского городского округа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65246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132347"/>
              </p:ext>
            </p:extLst>
          </p:nvPr>
        </p:nvGraphicFramePr>
        <p:xfrm>
          <a:off x="0" y="4662534"/>
          <a:ext cx="9913545" cy="2195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0974">
                  <a:extLst>
                    <a:ext uri="{9D8B030D-6E8A-4147-A177-3AD203B41FA5}">
                      <a16:colId xmlns:a16="http://schemas.microsoft.com/office/drawing/2014/main" val="1610420395"/>
                    </a:ext>
                  </a:extLst>
                </a:gridCol>
                <a:gridCol w="1249378">
                  <a:extLst>
                    <a:ext uri="{9D8B030D-6E8A-4147-A177-3AD203B41FA5}">
                      <a16:colId xmlns:a16="http://schemas.microsoft.com/office/drawing/2014/main" val="684830109"/>
                    </a:ext>
                  </a:extLst>
                </a:gridCol>
                <a:gridCol w="923454">
                  <a:extLst>
                    <a:ext uri="{9D8B030D-6E8A-4147-A177-3AD203B41FA5}">
                      <a16:colId xmlns:a16="http://schemas.microsoft.com/office/drawing/2014/main" val="2089538075"/>
                    </a:ext>
                  </a:extLst>
                </a:gridCol>
                <a:gridCol w="1041148">
                  <a:extLst>
                    <a:ext uri="{9D8B030D-6E8A-4147-A177-3AD203B41FA5}">
                      <a16:colId xmlns:a16="http://schemas.microsoft.com/office/drawing/2014/main" val="526849384"/>
                    </a:ext>
                  </a:extLst>
                </a:gridCol>
                <a:gridCol w="1113577">
                  <a:extLst>
                    <a:ext uri="{9D8B030D-6E8A-4147-A177-3AD203B41FA5}">
                      <a16:colId xmlns:a16="http://schemas.microsoft.com/office/drawing/2014/main" val="2272242075"/>
                    </a:ext>
                  </a:extLst>
                </a:gridCol>
                <a:gridCol w="1865014">
                  <a:extLst>
                    <a:ext uri="{9D8B030D-6E8A-4147-A177-3AD203B41FA5}">
                      <a16:colId xmlns:a16="http://schemas.microsoft.com/office/drawing/2014/main" val="789501242"/>
                    </a:ext>
                  </a:extLst>
                </a:gridCol>
              </a:tblGrid>
              <a:tr h="2195465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5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Ремонт</a:t>
                      </a:r>
                      <a:r>
                        <a:rPr lang="ru-RU" altLang="ru-RU" sz="10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105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 подъездов</a:t>
                      </a:r>
                      <a:r>
                        <a:rPr lang="ru-RU" altLang="ru-RU" sz="10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  следующим адресам</a:t>
                      </a:r>
                      <a:r>
                        <a:rPr lang="ru-RU" altLang="ru-RU" sz="1050" b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50" b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10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г.Талдом</a:t>
                      </a:r>
                      <a:r>
                        <a:rPr lang="ru-RU" altLang="ru-RU" sz="10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altLang="ru-RU" sz="10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р.п</a:t>
                      </a:r>
                      <a:r>
                        <a:rPr lang="ru-RU" altLang="ru-RU" sz="10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Вербилки, </a:t>
                      </a:r>
                      <a:r>
                        <a:rPr lang="ru-RU" altLang="ru-RU" sz="10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р.п</a:t>
                      </a:r>
                      <a:r>
                        <a:rPr lang="ru-RU" altLang="ru-RU" sz="10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Северный, деревня Великий Двор, деревня Воргаш, деревня </a:t>
                      </a:r>
                      <a:r>
                        <a:rPr lang="ru-RU" altLang="ru-RU" sz="10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Ермолино</a:t>
                      </a:r>
                      <a:r>
                        <a:rPr lang="ru-RU" altLang="ru-RU" sz="10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деревня Николо-Кропотки, деревня Квашенки, деревня </a:t>
                      </a:r>
                      <a:r>
                        <a:rPr lang="ru-RU" altLang="ru-RU" sz="10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Новогуслево</a:t>
                      </a:r>
                      <a:r>
                        <a:rPr lang="ru-RU" altLang="ru-RU" sz="10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деревня Новоникольское, деревня Юркино, с. Темпы, </a:t>
                      </a:r>
                      <a:r>
                        <a:rPr lang="ru-RU" altLang="ru-RU" sz="10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пгт</a:t>
                      </a:r>
                      <a:r>
                        <a:rPr lang="ru-RU" altLang="ru-RU" sz="10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Запрудня</a:t>
                      </a:r>
                      <a:endParaRPr lang="ru-RU" altLang="ru-RU" sz="105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2023-2025 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05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4 451,32</a:t>
                      </a:r>
                      <a:endParaRPr lang="ru-RU" sz="105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4 451,32</a:t>
                      </a:r>
                      <a:endParaRPr lang="ru-RU" sz="105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4 451,32</a:t>
                      </a:r>
                      <a:endParaRPr lang="ru-RU" sz="105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Приведение подъездов Талдомского городского округа к нормативному состоянию, повышение</a:t>
                      </a:r>
                      <a:r>
                        <a:rPr lang="ru-RU" sz="105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качества жизни населения</a:t>
                      </a:r>
                      <a:endParaRPr lang="ru-RU" sz="105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5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639779"/>
                  </a:ext>
                </a:extLst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8555526" y="615636"/>
            <a:ext cx="1234650" cy="217283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1113363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30819"/>
            <a:ext cx="7576618" cy="2476869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 smtClean="0">
                <a:latin typeface="Times New Roman"/>
              </a:rPr>
              <a:t>Информация об общественно - значимых проектах, реализуемых на территории</a:t>
            </a:r>
          </a:p>
          <a:p>
            <a:pPr indent="0" algn="ctr"/>
            <a:r>
              <a:rPr lang="ru" sz="1900" b="1" i="1" dirty="0" smtClean="0">
                <a:latin typeface="Times New Roman"/>
              </a:rPr>
              <a:t>Талдомского городского округа в 2023 -2025 годах</a:t>
            </a:r>
            <a:endParaRPr lang="ru" sz="1900" b="1" i="1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151223"/>
              </p:ext>
            </p:extLst>
          </p:nvPr>
        </p:nvGraphicFramePr>
        <p:xfrm>
          <a:off x="0" y="1023042"/>
          <a:ext cx="9906000" cy="5834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8448">
                  <a:extLst>
                    <a:ext uri="{9D8B030D-6E8A-4147-A177-3AD203B41FA5}">
                      <a16:colId xmlns:a16="http://schemas.microsoft.com/office/drawing/2014/main" val="3517943511"/>
                    </a:ext>
                  </a:extLst>
                </a:gridCol>
                <a:gridCol w="1247923">
                  <a:extLst>
                    <a:ext uri="{9D8B030D-6E8A-4147-A177-3AD203B41FA5}">
                      <a16:colId xmlns:a16="http://schemas.microsoft.com/office/drawing/2014/main" val="4286430243"/>
                    </a:ext>
                  </a:extLst>
                </a:gridCol>
                <a:gridCol w="1141512">
                  <a:extLst>
                    <a:ext uri="{9D8B030D-6E8A-4147-A177-3AD203B41FA5}">
                      <a16:colId xmlns:a16="http://schemas.microsoft.com/office/drawing/2014/main" val="2903547527"/>
                    </a:ext>
                  </a:extLst>
                </a:gridCol>
                <a:gridCol w="909339">
                  <a:extLst>
                    <a:ext uri="{9D8B030D-6E8A-4147-A177-3AD203B41FA5}">
                      <a16:colId xmlns:a16="http://schemas.microsoft.com/office/drawing/2014/main" val="2367785003"/>
                    </a:ext>
                  </a:extLst>
                </a:gridCol>
                <a:gridCol w="915829">
                  <a:extLst>
                    <a:ext uri="{9D8B030D-6E8A-4147-A177-3AD203B41FA5}">
                      <a16:colId xmlns:a16="http://schemas.microsoft.com/office/drawing/2014/main" val="3548341631"/>
                    </a:ext>
                  </a:extLst>
                </a:gridCol>
                <a:gridCol w="2382949">
                  <a:extLst>
                    <a:ext uri="{9D8B030D-6E8A-4147-A177-3AD203B41FA5}">
                      <a16:colId xmlns:a16="http://schemas.microsoft.com/office/drawing/2014/main" val="4240030934"/>
                    </a:ext>
                  </a:extLst>
                </a:gridCol>
              </a:tblGrid>
              <a:tr h="81445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социально-значимого объекта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место реализации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ввода в эксплуатацию /срок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2025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Достижение результата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реализации проекта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81958"/>
                  </a:ext>
                </a:extLst>
              </a:tr>
              <a:tr h="1515027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многоквартирных домов по адресу: </a:t>
                      </a:r>
                      <a:r>
                        <a:rPr lang="ru-RU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Московская область, Талдомский городской округ,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р.п</a:t>
                      </a:r>
                      <a:r>
                        <a:rPr lang="ru-RU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Вербилки, ул. Заводская</a:t>
                      </a:r>
                      <a:endParaRPr lang="ru-RU" sz="1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31.12.2023 год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213 364,6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Переселение  граждан из аварийного жилья: р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асселение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100  жилых помещений общей площадью 3334,3кв.м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3540375"/>
                  </a:ext>
                </a:extLst>
              </a:tr>
              <a:tr h="1744386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Строительство 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скейт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парка на территории парка Победы Талдомского городского округа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 адресу: г. Талдом, ул. Победы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31.12.2023 год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40 000,00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 зон  для  досуга и отдыха населения в парке культуры и отдыха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4933316"/>
                  </a:ext>
                </a:extLst>
              </a:tr>
              <a:tr h="1761095"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Рекультивация полигона твердых коммунальных отходов (ТКО) на территории Талдомского городского округа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31.12.2023 год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453 625,00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негативного воздействия на окружающую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среду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808118"/>
                  </a:ext>
                </a:extLst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8972510" y="796705"/>
            <a:ext cx="672809" cy="20823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495975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355107"/>
            <a:ext cx="7621006" cy="532659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 smtClean="0">
                <a:latin typeface="Times New Roman"/>
              </a:rPr>
              <a:t>Дефицит бюджета Талдомского городского округа Московской области</a:t>
            </a:r>
            <a:endParaRPr lang="ru" sz="1900" b="1" i="1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450755"/>
              </p:ext>
            </p:extLst>
          </p:nvPr>
        </p:nvGraphicFramePr>
        <p:xfrm>
          <a:off x="488887" y="3530851"/>
          <a:ext cx="9242621" cy="32376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91361">
                  <a:extLst>
                    <a:ext uri="{9D8B030D-6E8A-4147-A177-3AD203B41FA5}">
                      <a16:colId xmlns:a16="http://schemas.microsoft.com/office/drawing/2014/main" val="1938029732"/>
                    </a:ext>
                  </a:extLst>
                </a:gridCol>
                <a:gridCol w="1556301">
                  <a:extLst>
                    <a:ext uri="{9D8B030D-6E8A-4147-A177-3AD203B41FA5}">
                      <a16:colId xmlns:a16="http://schemas.microsoft.com/office/drawing/2014/main" val="2026271958"/>
                    </a:ext>
                  </a:extLst>
                </a:gridCol>
                <a:gridCol w="1480133">
                  <a:extLst>
                    <a:ext uri="{9D8B030D-6E8A-4147-A177-3AD203B41FA5}">
                      <a16:colId xmlns:a16="http://schemas.microsoft.com/office/drawing/2014/main" val="2034520794"/>
                    </a:ext>
                  </a:extLst>
                </a:gridCol>
                <a:gridCol w="1414826">
                  <a:extLst>
                    <a:ext uri="{9D8B030D-6E8A-4147-A177-3AD203B41FA5}">
                      <a16:colId xmlns:a16="http://schemas.microsoft.com/office/drawing/2014/main" val="854859058"/>
                    </a:ext>
                  </a:extLst>
                </a:gridCol>
              </a:tblGrid>
              <a:tr h="158863">
                <a:tc gridSpan="4">
                  <a:txBody>
                    <a:bodyPr/>
                    <a:lstStyle/>
                    <a:p>
                      <a:pPr algn="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0875063"/>
                  </a:ext>
                </a:extLst>
              </a:tr>
              <a:tr h="3120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056245"/>
                  </a:ext>
                </a:extLst>
              </a:tr>
              <a:tr h="1588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8625574"/>
                  </a:ext>
                </a:extLst>
              </a:tr>
              <a:tr h="21219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бюджета Талдомского городского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-22 052,20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-12 429,487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-3 818,72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6583797"/>
                  </a:ext>
                </a:extLst>
              </a:tr>
              <a:tr h="2626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процентах к общей сумме доходов без учета безвозмездных поступлений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898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1,51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898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0,78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898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0,22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9500748"/>
                  </a:ext>
                </a:extLst>
              </a:tr>
              <a:tr h="22625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 финансирования дефицитов бюджетов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22 052,20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12 429,487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r>
                        <a:rPr lang="ru-RU" sz="9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818,72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0354971"/>
                  </a:ext>
                </a:extLst>
              </a:tr>
              <a:tr h="23035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Кредиты кредитных организаций в валюте Российской Федерации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10 000,000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-5 000,000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-5 000,000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039083"/>
                  </a:ext>
                </a:extLst>
              </a:tr>
              <a:tr h="29176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Погашение полученных   кредитов от кредитных организаций в валюте Российской Федерации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10 000,000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-5 000,000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-5 000,000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013692"/>
                  </a:ext>
                </a:extLst>
              </a:tr>
              <a:tr h="35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Погашение бюджетами городских округов кредитов от кредитных организаций в валюте Российской Федерации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10 000,000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-5 000,000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-5 000,000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981446"/>
                  </a:ext>
                </a:extLst>
              </a:tr>
              <a:tr h="27521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остатков средств на счетах по учету средств бюджета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12 052,20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429,487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8 818,72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0640602"/>
                  </a:ext>
                </a:extLst>
              </a:tr>
              <a:tr h="30094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прочих остатков денежных средств бюджетов городских округов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-4 015 505,95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-3 192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173,800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r>
                        <a:rPr lang="ru-RU" sz="9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400 842,15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6292284"/>
                  </a:ext>
                </a:extLst>
              </a:tr>
              <a:tr h="39199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Уменьшение прочих остатков денежных средств бюджетов городских округов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4 027 558,15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209 603,287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3 409 660,87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6286206"/>
                  </a:ext>
                </a:extLst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60399" y="834501"/>
            <a:ext cx="8874218" cy="1296139"/>
          </a:xfrm>
        </p:spPr>
        <p:txBody>
          <a:bodyPr>
            <a:normAutofit fontScale="90000"/>
          </a:bodyPr>
          <a:lstStyle/>
          <a:p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году –22 052,20 тыс. руб.----------------------------------------------------------  1,51 %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общей сумме доходов без учета</a:t>
            </a:r>
            <a:b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безвозмездных поступлений</a:t>
            </a:r>
            <a:b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году – 12 429,50 тыс. руб. ------------------------------------------------------------ 0,78%</a:t>
            </a:r>
            <a:b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общей сумме доходов без учета</a:t>
            </a:r>
            <a:b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безвозмездных поступлений</a:t>
            </a:r>
            <a:b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году – 3 818,72 тыс. руб.   ------------------------------------------------------------  0,22%</a:t>
            </a:r>
            <a:b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общей сумме доходов без учета</a:t>
            </a:r>
            <a:b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безвозмездных 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поступлений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77225" y="3162853"/>
            <a:ext cx="91883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внутреннего финансирования дефицита бюджета Талдомского городского округа Московской области</a:t>
            </a:r>
            <a:endParaRPr lang="ru-RU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378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5152" y="950976"/>
            <a:ext cx="7199376" cy="27066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60"/>
              </a:lnSpc>
              <a:spcBef>
                <a:spcPts val="2520"/>
              </a:spcBef>
              <a:spcAft>
                <a:spcPts val="1260"/>
              </a:spcAft>
            </a:pPr>
            <a:endParaRPr lang="ru" sz="1100" b="1" dirty="0">
              <a:latin typeface="Courier New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3968496"/>
            <a:ext cx="7997952" cy="13228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136"/>
              </a:lnSpc>
              <a:spcBef>
                <a:spcPts val="1260"/>
              </a:spcBef>
            </a:pPr>
            <a:endParaRPr lang="en-US" sz="1100" b="1" u="sng" dirty="0">
              <a:solidFill>
                <a:srgbClr val="0563C1"/>
              </a:solidFill>
              <a:latin typeface="Courier New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92469" y="1073227"/>
            <a:ext cx="7162683" cy="2331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>
              <a:lnSpc>
                <a:spcPts val="2160"/>
              </a:lnSpc>
              <a:spcBef>
                <a:spcPts val="2520"/>
              </a:spcBef>
              <a:spcAft>
                <a:spcPts val="1260"/>
              </a:spcAft>
            </a:pPr>
            <a:r>
              <a:rPr lang="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подготовлен Финансовым управлением администрации Талдомского городского округа</a:t>
            </a:r>
          </a:p>
          <a:p>
            <a:pPr indent="0"/>
            <a:r>
              <a:rPr lang="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Местонахождение: </a:t>
            </a:r>
            <a:r>
              <a:rPr lang="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141900, Московская область, г.Талдом, пл.К.Маркса, д.12</a:t>
            </a:r>
          </a:p>
          <a:p>
            <a:pPr indent="0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онтактный телефон</a:t>
            </a:r>
            <a:r>
              <a:rPr lang="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8(49620)6-08-27</a:t>
            </a:r>
            <a:endParaRPr lang="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r>
              <a:rPr lang="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taldom_budget@mail.ru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работы: Понедельник-Пятница с 8.30-18.00, обед с 12.30 до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14.00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Выходной: Суббота,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Воскресенье</a:t>
            </a:r>
          </a:p>
          <a:p>
            <a:pPr indent="0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Приемный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день-Среда</a:t>
            </a:r>
          </a:p>
          <a:p>
            <a:pPr indent="0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9.00-17.00 (перерыв 12.30-14.00)</a:t>
            </a:r>
            <a:endParaRPr lang="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0630" y="182880"/>
            <a:ext cx="8548232" cy="608428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algn="ctr">
              <a:spcAft>
                <a:spcPts val="630"/>
              </a:spcAft>
            </a:pPr>
            <a:r>
              <a:rPr lang="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социально-экономического развития </a:t>
            </a:r>
            <a:endParaRPr lang="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30"/>
              </a:spcAft>
            </a:pPr>
            <a:r>
              <a:rPr lang="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Талдомского городского округа</a:t>
            </a:r>
            <a:endParaRPr lang="ru-RU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spcAft>
                <a:spcPts val="630"/>
              </a:spcAft>
            </a:pPr>
            <a:endParaRPr lang="ru" b="1" dirty="0">
              <a:latin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305428"/>
              </p:ext>
            </p:extLst>
          </p:nvPr>
        </p:nvGraphicFramePr>
        <p:xfrm>
          <a:off x="488887" y="1148840"/>
          <a:ext cx="8700380" cy="5709160"/>
        </p:xfrm>
        <a:graphic>
          <a:graphicData uri="http://schemas.openxmlformats.org/drawingml/2006/table">
            <a:tbl>
              <a:tblPr/>
              <a:tblGrid>
                <a:gridCol w="231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5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6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4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41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22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83599"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Показатели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Ед.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b="1" dirty="0" smtClean="0">
                          <a:latin typeface="Times New Roman"/>
                        </a:rPr>
                        <a:t>Отчет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План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999">
                <a:tc vMerge="1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изм.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2021 </a:t>
                      </a:r>
                      <a:r>
                        <a:rPr lang="ru" sz="1100" b="1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2022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</a:t>
                      </a:r>
                      <a:r>
                        <a:rPr lang="ru" sz="1100" b="1" dirty="0" smtClean="0">
                          <a:latin typeface="Times New Roman"/>
                        </a:rPr>
                        <a:t>г</a:t>
                      </a:r>
                      <a:r>
                        <a:rPr lang="ru" sz="1100" b="1" dirty="0">
                          <a:latin typeface="Times New Roman"/>
                        </a:rPr>
                        <a:t>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2023 </a:t>
                      </a:r>
                      <a:r>
                        <a:rPr lang="ru" sz="1100" b="1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2024 </a:t>
                      </a:r>
                      <a:r>
                        <a:rPr lang="ru" sz="1100" b="1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2025 </a:t>
                      </a:r>
                      <a:r>
                        <a:rPr lang="ru" sz="1100" b="1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290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 Фонд заработной платы, всего по городскому округу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5 079,2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5 535,1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5 939,5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6 470,7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7 077,8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317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 Среднемесячная начисленная заработная плата работников, всего по городскому округу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48 797,2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52 445,5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55 788,8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60 047,3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64 397,5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1090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 Среднемесячная номинальная начисленная заработная плата педагогических работников общеобразовательных организаций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55 153,5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56 992,1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57 818,9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61 570,5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66 373,0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8528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 Среднемесячная номинальная начисленная заработная плата педагогических работников дошкольных образовательных организаций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54 506,6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59 666,3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60 280,5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60 280,5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60 280,5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8528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 Среднемесячная номинальная начисленная заработная плата педагогических работников организаций дополнительного образования детей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65 963,0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72 031,6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72 968,0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72 968,0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72 968,0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1865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 Среднемесячная начисленная заработная плата работников муниципальных учреждений культуры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52 219,1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55 049,8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57 542,5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61 570,5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66 373,0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6552" y="182880"/>
            <a:ext cx="8994648" cy="669974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бюджетной и налоговой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Талдомского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2023 – 2025 годы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592" y="1048512"/>
            <a:ext cx="9543288" cy="5638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2600">
              <a:lnSpc>
                <a:spcPts val="1200"/>
              </a:lnSpc>
            </a:pPr>
            <a:endParaRPr lang="ru" sz="900" b="1" dirty="0"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2177" y="791307"/>
            <a:ext cx="8889023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Основные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бюджетной и налоговой политики Талдомского городского округа на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 определены на основе прогноза социально-экономического развития Московской области, Талдомского городского округа на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2023-2025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Бюджет Талдомского городского округа на 2023 год и плановый период 2024 и 2025 годов сформирован в сложных условиях внешнего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санкционного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давления. В течении всего трехлетнего периода бюджет будет дефицитным. В бюджете максимально сохранены все социальные расходы,  все выплаты.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Бюджетная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налоговая политика будет строиться в условиях действующего налогового и бюджетного законодательства, а также в условиях реализации всех полномочий по решению вопросов местного значения органами местного самоуправления Талдомского городского округа.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Основными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целями бюджетной и налоговой политики Талдомского городского округа на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2023-2025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являются: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сбалансированность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устойчивость бюджетной системы;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безусловное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принятых бюджетных обязательств Талдомского городского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округа;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повышение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бюджетных расходов.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Для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указанных целей будет продолжена работа по решению задач, обеспечивающих: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для социально-экономического развития Талдомского городского округа и привлечения инвестиций;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мер, направленных на увеличение налоговых и неналоговых доходов бюджета Талдомского городского округа;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управления муниципальным имуществом Талдомского городского округа;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бюджетного процесса, в том числе программного подхода в бюджетном процессе, внедрение типового бюджета, работа в ГИС РЭБ. 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населению Талдомского городского округа качественных муниципальных услуг на основе муниципального задания;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системы управления бюджетными расходами за счет оптимизации их структуры по всем отраслям социально-культурной сферы;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умеренной политики в сфере заимствований и управления муниципальным долгом Талдомского городского округа  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Реализация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задач будет обеспечена за счет исполнения показателей прогноза социально – экономического развития Талдомского городского округа на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2023-2025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551" y="0"/>
            <a:ext cx="9277626" cy="403187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Приоритеты  налоговой политики в Талдомском городском 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 2023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и на среднесрочную перспективу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2024-2025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 налоговая политика Талдомского городского округа направлена на обеспечение сбалансированности и устойчивости бюджетной системы, выполнения расходных обязательств, роста налоговых и неналоговых доходов бюджета в период существенного влияния неблагоприятных факторов, связанных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последстиями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короновирусной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пандемии и в условиях внешнего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санкционного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давления.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действующей налоговой системы Российской Федерации основные направления налоговой политики Талдомского городского округа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2023-2025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годах включают: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повышение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предпринимательской активности;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содействие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малого и среднего предпринимательства;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дальнейшее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инвестиционного климата;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установление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налоговых льгот на временной основе и обязательный анализ эффективности их применения.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Для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планируемых параметров доходной части бюджета на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год, определенных в условиях действующего налогового и бюджетного законодательства будет продолжена работа по стабилизации доли собственных налоговых и неналоговых доходов в общей сумме доходов бюджета округа.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расширения налоговой базы имущественных налогов предстоит активизировать работу по проведению инвентаризации и учета объектов недвижимости, принадлежащим физическим лицам, постановке на кадастровый учет земельных участков, применения кадастровой стоимости в качестве налоговой базы по имущественным налогам.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Будет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продолжена работа по оценке эффективности применения местных налоговых льгот в целях их ежегодного обновления и актуализации.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953194"/>
              </p:ext>
            </p:extLst>
          </p:nvPr>
        </p:nvGraphicFramePr>
        <p:xfrm>
          <a:off x="281354" y="4016989"/>
          <a:ext cx="9164487" cy="282572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844238">
                  <a:extLst>
                    <a:ext uri="{9D8B030D-6E8A-4147-A177-3AD203B41FA5}">
                      <a16:colId xmlns:a16="http://schemas.microsoft.com/office/drawing/2014/main" val="992068863"/>
                    </a:ext>
                  </a:extLst>
                </a:gridCol>
                <a:gridCol w="1814906">
                  <a:extLst>
                    <a:ext uri="{9D8B030D-6E8A-4147-A177-3AD203B41FA5}">
                      <a16:colId xmlns:a16="http://schemas.microsoft.com/office/drawing/2014/main" val="409080459"/>
                    </a:ext>
                  </a:extLst>
                </a:gridCol>
                <a:gridCol w="1505343">
                  <a:extLst>
                    <a:ext uri="{9D8B030D-6E8A-4147-A177-3AD203B41FA5}">
                      <a16:colId xmlns:a16="http://schemas.microsoft.com/office/drawing/2014/main" val="2068231797"/>
                    </a:ext>
                  </a:extLst>
                </a:gridCol>
              </a:tblGrid>
              <a:tr h="518797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   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объеме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налоговых 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доходов,  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8482798"/>
                  </a:ext>
                </a:extLst>
              </a:tr>
              <a:tr h="264810"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028 000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75,52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4783863"/>
                  </a:ext>
                </a:extLst>
              </a:tr>
              <a:tr h="264810"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7,28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6484459"/>
                  </a:ext>
                </a:extLst>
              </a:tr>
              <a:tr h="451883"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автомобильный и прямогонный бензин, дизельное топливо, моторные масла для дизельных и (или) карбюраторных (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инжекторных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двигателей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935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4620038"/>
                  </a:ext>
                </a:extLst>
              </a:tr>
              <a:tr h="302942"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121 000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8,89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7574635"/>
                  </a:ext>
                </a:extLst>
              </a:tr>
              <a:tr h="276489"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11 800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0,86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7683395"/>
                  </a:ext>
                </a:extLst>
              </a:tr>
              <a:tr h="276490"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0,77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5713454"/>
                  </a:ext>
                </a:extLst>
              </a:tr>
              <a:tr h="218610"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000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3,38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8320802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89712" y="3688131"/>
            <a:ext cx="92164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и объемы налоговых доходов бюджета</a:t>
            </a:r>
            <a:endParaRPr kumimoji="0" lang="ru-RU" alt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ru-RU" alt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4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250" y="-228600"/>
            <a:ext cx="914400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неналоговым доходам будет продолжена работа по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дальнейшей замене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аренды муниципального имущества на налоговые доходы путем продажи земель из аренды в собственность и постепенной продажи муниципального имущества, не требующегося для выполнения полномочий. 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 2023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будет продолжена работа с населением по вовлечению в налоговый оборот незарегистрированных объектов недвижимого имущества и уплаты на территории Талдомского городского округа налога на имущество физических лиц, исходя из кадастровой стоимости объектов налогообложения.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Продолжится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совершенствованию местного налогового законодательства, проведению постоянного мониторинга нормативных правовых актов с целью приведения их в соответствие с изменениями, внесенными в законодательство Российской Федерации о налогах и сборах. 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налоговой политики будет продолжена практика налогового администрирования в рамках работы Межведомственной комиссии по мобилизации доходов бюджета Талдомского городского округа.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бюджетной политики и принципы формирования расходов бюджета Талдомского городского округа на 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 и плановый период 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2024-2025 годов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Бюджетная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политика в области расходов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2023-2025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годах будет направлена, в первую очередь на дальнейшее развитие экономики и социальной сферы, сохранение социальной направленности бюджета, повышение результативности бюджетных расходов, развитие программно-целевых методов управления.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этом, учитывая, что объем расходов бюджета Талдомского городского округа ограничен его доходными возможностями, бюджетная политика в области расходов будет направлена на безусловное исполнение в полном объеме действующих расходных обязательств.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Приоритетом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бюджетной политики Талдомского городского округа является её социальная направленность – удовлетворение потребностей граждан в услугах образования, культурном и духовном развитии, информации, досуге, обеспечении социальных гарантий и социальной защиты граждан, в отношении которых на уровне городского округа существуют финансовые обязательства.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Основные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приоритеты расходов бюджета Талдомского городского округа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определены с учетом необходимости решения неотложных проблем экономического и социального развития округа, достижения целевых показателей, обозначенных в Указе Президента РФ от 7 мая 2018 года, участие в реализации национальных проектов на территории округа. В их числе: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повышение эффективности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качества услуг в сфере образования, культуры, физической культуры и спорта;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оптимизация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бюджетных учреждений на оплату коммунальных услуг и материальные затраты;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реализация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программ Талдомского городского округа.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Удельный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 расходов на социально – культурную сферу, включающих в себя расходы на образование, социальную политику, культуру, физкультуру и спорт, остается на протяжении нескольких лет стабильно высоким.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данная тенденция сохранится и на финансирование указанных отраслей будет направлено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3,11 процентов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расходов бюджета, в том числе доля расходов на образование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31,03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от всех расходов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культуру и кинематографию -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7,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%,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физкультуру и спорт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2,6 %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политику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1,6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18484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250" y="228600"/>
            <a:ext cx="905522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Будет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продолжена работа по содержанию всей имеющейся сети бюджетных учреждений в отраслях образования, культуры, физической культуры и спорта, укреплению их материально-технической базы, созданию безопасных условий пребывания в учреждениях социально-культурной сферы. Приоритетным направлением бюджетной политики на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в сфере образования является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дальнейшее совершенствование структуры отрасли образования в округе, повышение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расходов на функционирование отрасли, поддержание уровня оплаты труда работников образовательных учреждений, удовлетворение потребности в местах в детских дошкольных учреждениях, дальнейшее развитие учреждений дополнительного образования детей в сфере культуры. Будет продолжена работа по обновлению материально-технической базы для реализации основных и дополнительных общеобразовательных программ цифрового и гуманитарного профилей в сельских школах округа. В сфере социальной защиты населения приоритетными являются дальнейшее развитие и совершенствование мер социальной поддержки отдельных категорий граждан городского округа, создание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безбарьерной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среды для людей с ограниченными возможностями здоровья, безусловное выполнение обязательств по выплате социальных пособий и компенсаций. Будет продолжена политика стабилизации доли расходов бюджета на управление путем оптимизации структуры управления, уменьшения непроизводительных расходов.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указанные расходы в структуре расходов бюджета составят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,0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от всех расходов бюджета.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Дальнейшее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получит система предоставления государственных и муниципальных услуг на базе многофункционального центра предоставления государственных и муниципальных услуг.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Продолжится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организации и совершенствованию транспортного обслуживания населения по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внутримуниципальным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маршрутам на основе долгосрочного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 на транспортное обслуживание населения округа сроком на 5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 – 54 689,0 тыс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руб. будет выделено из бюджета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на транспортное обслуживание населения округа. Реализация бюджетной политики в области транспортного обслуживания позволит сохранить действующую маршрутную сеть и гарантировать предоставление услуг транспортом общего пользования на внутримуниципальных маршрутах с низким пассажиропотоком. 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За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счет средств Дорожного фонда и доходов бюджета Талдомского городского округа предусмотрены ассигнования в сумме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485 494,0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  на содержание и ремонт автомобильных дорог общего пользования. 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На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муниципальную поддержку развития малого и среднего предпринимательства в</a:t>
            </a: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Талдомском городского округе будет направлено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00,0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 Финансирование будет осуществляться в рамках реализации мероприятий соответствующей муниципальной программы Талдомского городского округа, направленных на создание и развитие инфраструктуры поддержки субъектов малого и среднего предпринимательства.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Будет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продолжена программа предоставления социальных выплат на приобретение жилья молодым семьям, программа формирования современной комфортной среды проживания, программа переселения граждан из аварийного жилья, программы экологического благополучия территории и безопасности населения.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68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12231</TotalTime>
  <Words>10667</Words>
  <Application>Microsoft Office PowerPoint</Application>
  <PresentationFormat>Лист A4 (210x297 мм)</PresentationFormat>
  <Paragraphs>3059</Paragraphs>
  <Slides>43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50" baseType="lpstr">
      <vt:lpstr>Arial</vt:lpstr>
      <vt:lpstr>Calibri</vt:lpstr>
      <vt:lpstr>Courier New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2023 году –22 052,20 тыс. руб.----------------------------------------------------------  1,51 %                                                                                                                        к общей сумме доходов без учета                                                                                                                                                                           безвозмездных поступлений 2024 году – 12 429,50 тыс. руб. ------------------------------------------------------------ 0,78%                                                                                                                        к общей сумме доходов без учета                                                                                                                                                                           безвозмездных поступлений 2025 году – 3 818,72 тыс. руб.   ------------------------------------------------------------  0,22%                                                                                                                                                                     к общей сумме доходов без учета                                                                                                                                                                           безвозмездных поступлений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1136</cp:revision>
  <cp:lastPrinted>2023-01-18T08:29:46Z</cp:lastPrinted>
  <dcterms:modified xsi:type="dcterms:W3CDTF">2023-01-18T14:07:48Z</dcterms:modified>
</cp:coreProperties>
</file>